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5"/>
  </p:notesMasterIdLst>
  <p:sldIdLst>
    <p:sldId id="257" r:id="rId2"/>
    <p:sldId id="258" r:id="rId3"/>
    <p:sldId id="282" r:id="rId4"/>
    <p:sldId id="261" r:id="rId5"/>
    <p:sldId id="262" r:id="rId6"/>
    <p:sldId id="296" r:id="rId7"/>
    <p:sldId id="259" r:id="rId8"/>
    <p:sldId id="291" r:id="rId9"/>
    <p:sldId id="267" r:id="rId10"/>
    <p:sldId id="266" r:id="rId11"/>
    <p:sldId id="287" r:id="rId12"/>
    <p:sldId id="264" r:id="rId13"/>
    <p:sldId id="283" r:id="rId14"/>
    <p:sldId id="284" r:id="rId15"/>
    <p:sldId id="285" r:id="rId16"/>
    <p:sldId id="275" r:id="rId17"/>
    <p:sldId id="276" r:id="rId18"/>
    <p:sldId id="270" r:id="rId19"/>
    <p:sldId id="265" r:id="rId20"/>
    <p:sldId id="297" r:id="rId21"/>
    <p:sldId id="271" r:id="rId22"/>
    <p:sldId id="298" r:id="rId23"/>
    <p:sldId id="299"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99"/>
    <a:srgbClr val="99FF99"/>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46F890A9-2807-4EBB-B81D-B2AA78EC7F39}" styleName="Темный стиль 2 - акцент 5/акцент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202B0CA-FC54-4496-8BCA-5EF66A818D29}" styleName="Темный стиль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31" autoAdjust="0"/>
    <p:restoredTop sz="94660"/>
  </p:normalViewPr>
  <p:slideViewPr>
    <p:cSldViewPr>
      <p:cViewPr varScale="1">
        <p:scale>
          <a:sx n="68" d="100"/>
          <a:sy n="68" d="100"/>
        </p:scale>
        <p:origin x="-142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06535-3F5F-4EA1-BF00-262281492CE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CA2EDCA1-445C-4962-96A3-A24ABFC11287}">
      <dgm:prSet phldrT="[Текст]" custT="1"/>
      <dgm:spPr/>
      <dgm:t>
        <a:bodyPr/>
        <a:lstStyle/>
        <a:p>
          <a:r>
            <a:rPr lang="ru-RU" sz="2000" b="1" dirty="0" smtClean="0"/>
            <a:t>ГИА-9- </a:t>
          </a:r>
        </a:p>
        <a:p>
          <a:r>
            <a:rPr lang="ru-RU" sz="2000" b="1" dirty="0" smtClean="0"/>
            <a:t>4 экзамена</a:t>
          </a:r>
          <a:endParaRPr lang="ru-RU" sz="2000" b="1" dirty="0"/>
        </a:p>
      </dgm:t>
    </dgm:pt>
    <dgm:pt modelId="{0F9A275C-815B-4ECE-B520-336DF3F4ACFD}" type="parTrans" cxnId="{2A8F243E-173C-41D4-BE3B-58D4EDDD4753}">
      <dgm:prSet/>
      <dgm:spPr/>
      <dgm:t>
        <a:bodyPr/>
        <a:lstStyle/>
        <a:p>
          <a:endParaRPr lang="ru-RU"/>
        </a:p>
      </dgm:t>
    </dgm:pt>
    <dgm:pt modelId="{DBE97EB5-49CE-4ED0-8E88-6640F644A99A}" type="sibTrans" cxnId="{2A8F243E-173C-41D4-BE3B-58D4EDDD4753}">
      <dgm:prSet/>
      <dgm:spPr/>
      <dgm:t>
        <a:bodyPr/>
        <a:lstStyle/>
        <a:p>
          <a:endParaRPr lang="ru-RU"/>
        </a:p>
      </dgm:t>
    </dgm:pt>
    <dgm:pt modelId="{EAA65046-1AB1-4DEC-83A6-CA5C843F7E6C}">
      <dgm:prSet phldrT="[Текст]" custT="1"/>
      <dgm:spPr/>
      <dgm:t>
        <a:bodyPr/>
        <a:lstStyle/>
        <a:p>
          <a:r>
            <a:rPr lang="ru-RU" sz="1800" b="1" dirty="0" smtClean="0"/>
            <a:t>Обязательные предметы-русский язык и математика</a:t>
          </a:r>
          <a:endParaRPr lang="ru-RU" sz="1800" b="1" dirty="0"/>
        </a:p>
      </dgm:t>
    </dgm:pt>
    <dgm:pt modelId="{F237A1F7-0A05-4224-9916-922DCEDF1B33}" type="parTrans" cxnId="{4638F10D-916F-401B-B3CE-C8F7A571630C}">
      <dgm:prSet/>
      <dgm:spPr/>
      <dgm:t>
        <a:bodyPr/>
        <a:lstStyle/>
        <a:p>
          <a:endParaRPr lang="ru-RU"/>
        </a:p>
      </dgm:t>
    </dgm:pt>
    <dgm:pt modelId="{6689B486-18C7-4606-A5EE-278A126B4E72}" type="sibTrans" cxnId="{4638F10D-916F-401B-B3CE-C8F7A571630C}">
      <dgm:prSet/>
      <dgm:spPr/>
      <dgm:t>
        <a:bodyPr/>
        <a:lstStyle/>
        <a:p>
          <a:endParaRPr lang="ru-RU"/>
        </a:p>
      </dgm:t>
    </dgm:pt>
    <dgm:pt modelId="{402A6B1B-5657-45F3-B2A3-BD73669DABE4}">
      <dgm:prSet phldrT="[Текст]" custT="1"/>
      <dgm:spPr/>
      <dgm:t>
        <a:bodyPr/>
        <a:lstStyle/>
        <a:p>
          <a:pPr>
            <a:lnSpc>
              <a:spcPct val="100000"/>
            </a:lnSpc>
          </a:pPr>
          <a:r>
            <a:rPr lang="ru-RU" sz="1800" b="0" dirty="0" smtClean="0"/>
            <a:t>Основание для получения аттестата </a:t>
          </a:r>
        </a:p>
        <a:p>
          <a:pPr>
            <a:lnSpc>
              <a:spcPct val="90000"/>
            </a:lnSpc>
          </a:pPr>
          <a:r>
            <a:rPr lang="ru-RU" sz="1800" b="0" dirty="0" smtClean="0"/>
            <a:t>(все годы)</a:t>
          </a:r>
          <a:endParaRPr lang="ru-RU" sz="1800" b="0" dirty="0"/>
        </a:p>
      </dgm:t>
    </dgm:pt>
    <dgm:pt modelId="{E396E21B-B6F8-4BF3-BBFC-41749572241D}" type="parTrans" cxnId="{49614B37-1A31-455A-8E43-DDD6E468E799}">
      <dgm:prSet/>
      <dgm:spPr/>
      <dgm:t>
        <a:bodyPr/>
        <a:lstStyle/>
        <a:p>
          <a:endParaRPr lang="ru-RU"/>
        </a:p>
      </dgm:t>
    </dgm:pt>
    <dgm:pt modelId="{4CE729FF-ED9B-42E7-9E33-8957C7F5C6FA}" type="sibTrans" cxnId="{49614B37-1A31-455A-8E43-DDD6E468E799}">
      <dgm:prSet/>
      <dgm:spPr/>
      <dgm:t>
        <a:bodyPr/>
        <a:lstStyle/>
        <a:p>
          <a:endParaRPr lang="ru-RU"/>
        </a:p>
      </dgm:t>
    </dgm:pt>
    <dgm:pt modelId="{AD85987A-CC38-476D-B75C-D5B1B7707308}">
      <dgm:prSet phldrT="[Текст]" custT="1"/>
      <dgm:spPr/>
      <dgm:t>
        <a:bodyPr/>
        <a:lstStyle/>
        <a:p>
          <a:r>
            <a:rPr lang="ru-RU" sz="1800" b="1" dirty="0" smtClean="0"/>
            <a:t>2 предмета по выбору </a:t>
          </a:r>
          <a:endParaRPr lang="ru-RU" sz="1800" b="1" dirty="0"/>
        </a:p>
      </dgm:t>
    </dgm:pt>
    <dgm:pt modelId="{12A69787-9422-4264-A7A8-3BC1B3DA1455}" type="parTrans" cxnId="{31F89CF2-3859-488B-898E-DFD41580DFD0}">
      <dgm:prSet/>
      <dgm:spPr/>
      <dgm:t>
        <a:bodyPr/>
        <a:lstStyle/>
        <a:p>
          <a:endParaRPr lang="ru-RU"/>
        </a:p>
      </dgm:t>
    </dgm:pt>
    <dgm:pt modelId="{0C56A2D9-8A8B-4246-8F72-52845B2D1C3D}" type="sibTrans" cxnId="{31F89CF2-3859-488B-898E-DFD41580DFD0}">
      <dgm:prSet/>
      <dgm:spPr/>
      <dgm:t>
        <a:bodyPr/>
        <a:lstStyle/>
        <a:p>
          <a:endParaRPr lang="ru-RU"/>
        </a:p>
      </dgm:t>
    </dgm:pt>
    <dgm:pt modelId="{5C8FF475-69D6-4F4E-9836-7FA744E5D97C}">
      <dgm:prSet phldrT="[Текст]" custT="1"/>
      <dgm:spPr/>
      <dgm:t>
        <a:bodyPr/>
        <a:lstStyle/>
        <a:p>
          <a:r>
            <a:rPr lang="ru-RU" sz="1800" b="0" dirty="0" smtClean="0"/>
            <a:t>С 2017 года влияют на получение аттестата</a:t>
          </a:r>
          <a:endParaRPr lang="ru-RU" sz="1800" b="0" dirty="0"/>
        </a:p>
      </dgm:t>
    </dgm:pt>
    <dgm:pt modelId="{4F9A83D3-739B-4657-9167-38D4EADD21C4}" type="parTrans" cxnId="{FE96A2B4-2C23-432D-83D7-43F7936939FF}">
      <dgm:prSet/>
      <dgm:spPr/>
      <dgm:t>
        <a:bodyPr/>
        <a:lstStyle/>
        <a:p>
          <a:endParaRPr lang="ru-RU"/>
        </a:p>
      </dgm:t>
    </dgm:pt>
    <dgm:pt modelId="{5AF2A27B-9AE2-46F3-BCC5-D8BC8C25FE72}" type="sibTrans" cxnId="{FE96A2B4-2C23-432D-83D7-43F7936939FF}">
      <dgm:prSet/>
      <dgm:spPr/>
      <dgm:t>
        <a:bodyPr/>
        <a:lstStyle/>
        <a:p>
          <a:endParaRPr lang="ru-RU"/>
        </a:p>
      </dgm:t>
    </dgm:pt>
    <dgm:pt modelId="{8F521BEA-F9D3-4BFC-B276-8D5B78D660B8}" type="pres">
      <dgm:prSet presAssocID="{6CC06535-3F5F-4EA1-BF00-262281492CEB}" presName="hierChild1" presStyleCnt="0">
        <dgm:presLayoutVars>
          <dgm:chPref val="1"/>
          <dgm:dir/>
          <dgm:animOne val="branch"/>
          <dgm:animLvl val="lvl"/>
          <dgm:resizeHandles/>
        </dgm:presLayoutVars>
      </dgm:prSet>
      <dgm:spPr/>
      <dgm:t>
        <a:bodyPr/>
        <a:lstStyle/>
        <a:p>
          <a:endParaRPr lang="ru-RU"/>
        </a:p>
      </dgm:t>
    </dgm:pt>
    <dgm:pt modelId="{A7FE8310-226D-4E08-8436-F5A9837361F6}" type="pres">
      <dgm:prSet presAssocID="{CA2EDCA1-445C-4962-96A3-A24ABFC11287}" presName="hierRoot1" presStyleCnt="0"/>
      <dgm:spPr/>
    </dgm:pt>
    <dgm:pt modelId="{C1DAAA69-8362-4F65-B73C-D4EE64BD59FD}" type="pres">
      <dgm:prSet presAssocID="{CA2EDCA1-445C-4962-96A3-A24ABFC11287}" presName="composite" presStyleCnt="0"/>
      <dgm:spPr/>
    </dgm:pt>
    <dgm:pt modelId="{53592BB6-DFF3-426B-806A-24B8D11D5C6C}" type="pres">
      <dgm:prSet presAssocID="{CA2EDCA1-445C-4962-96A3-A24ABFC11287}" presName="background" presStyleLbl="node0" presStyleIdx="0" presStyleCnt="1"/>
      <dgm:spPr/>
    </dgm:pt>
    <dgm:pt modelId="{267E4D85-8F54-4FE0-B649-41E15AEA263A}" type="pres">
      <dgm:prSet presAssocID="{CA2EDCA1-445C-4962-96A3-A24ABFC11287}" presName="text" presStyleLbl="fgAcc0" presStyleIdx="0" presStyleCnt="1">
        <dgm:presLayoutVars>
          <dgm:chPref val="3"/>
        </dgm:presLayoutVars>
      </dgm:prSet>
      <dgm:spPr/>
      <dgm:t>
        <a:bodyPr/>
        <a:lstStyle/>
        <a:p>
          <a:endParaRPr lang="ru-RU"/>
        </a:p>
      </dgm:t>
    </dgm:pt>
    <dgm:pt modelId="{07824C2D-58C1-478A-8A93-F2687181A0AF}" type="pres">
      <dgm:prSet presAssocID="{CA2EDCA1-445C-4962-96A3-A24ABFC11287}" presName="hierChild2" presStyleCnt="0"/>
      <dgm:spPr/>
    </dgm:pt>
    <dgm:pt modelId="{97F4293F-D18D-41AB-B5FE-318EEAF56949}" type="pres">
      <dgm:prSet presAssocID="{F237A1F7-0A05-4224-9916-922DCEDF1B33}" presName="Name10" presStyleLbl="parChTrans1D2" presStyleIdx="0" presStyleCnt="2"/>
      <dgm:spPr/>
      <dgm:t>
        <a:bodyPr/>
        <a:lstStyle/>
        <a:p>
          <a:endParaRPr lang="ru-RU"/>
        </a:p>
      </dgm:t>
    </dgm:pt>
    <dgm:pt modelId="{45DA8AF9-36AF-4ECA-841E-0C2B4CA1405D}" type="pres">
      <dgm:prSet presAssocID="{EAA65046-1AB1-4DEC-83A6-CA5C843F7E6C}" presName="hierRoot2" presStyleCnt="0"/>
      <dgm:spPr/>
    </dgm:pt>
    <dgm:pt modelId="{BB6EF687-1DEF-4FE5-9CAB-B662E3C7E4F8}" type="pres">
      <dgm:prSet presAssocID="{EAA65046-1AB1-4DEC-83A6-CA5C843F7E6C}" presName="composite2" presStyleCnt="0"/>
      <dgm:spPr/>
    </dgm:pt>
    <dgm:pt modelId="{0F61F35F-61C6-4950-953A-6B188AD5D8D5}" type="pres">
      <dgm:prSet presAssocID="{EAA65046-1AB1-4DEC-83A6-CA5C843F7E6C}" presName="background2" presStyleLbl="node2" presStyleIdx="0" presStyleCnt="2"/>
      <dgm:spPr/>
    </dgm:pt>
    <dgm:pt modelId="{31677613-3773-4AA1-90D7-E2985B77C05A}" type="pres">
      <dgm:prSet presAssocID="{EAA65046-1AB1-4DEC-83A6-CA5C843F7E6C}" presName="text2" presStyleLbl="fgAcc2" presStyleIdx="0" presStyleCnt="2" custScaleX="174184">
        <dgm:presLayoutVars>
          <dgm:chPref val="3"/>
        </dgm:presLayoutVars>
      </dgm:prSet>
      <dgm:spPr/>
      <dgm:t>
        <a:bodyPr/>
        <a:lstStyle/>
        <a:p>
          <a:endParaRPr lang="ru-RU"/>
        </a:p>
      </dgm:t>
    </dgm:pt>
    <dgm:pt modelId="{62107B94-9A09-48D3-9FF5-79CF87B910F5}" type="pres">
      <dgm:prSet presAssocID="{EAA65046-1AB1-4DEC-83A6-CA5C843F7E6C}" presName="hierChild3" presStyleCnt="0"/>
      <dgm:spPr/>
    </dgm:pt>
    <dgm:pt modelId="{A7D09466-0EE8-4DA4-9BC8-C2D63059D6A0}" type="pres">
      <dgm:prSet presAssocID="{E396E21B-B6F8-4BF3-BBFC-41749572241D}" presName="Name17" presStyleLbl="parChTrans1D3" presStyleIdx="0" presStyleCnt="2"/>
      <dgm:spPr/>
      <dgm:t>
        <a:bodyPr/>
        <a:lstStyle/>
        <a:p>
          <a:endParaRPr lang="ru-RU"/>
        </a:p>
      </dgm:t>
    </dgm:pt>
    <dgm:pt modelId="{E97FE53D-7D22-48B9-8E80-3DB1E819391F}" type="pres">
      <dgm:prSet presAssocID="{402A6B1B-5657-45F3-B2A3-BD73669DABE4}" presName="hierRoot3" presStyleCnt="0"/>
      <dgm:spPr/>
    </dgm:pt>
    <dgm:pt modelId="{9B6B058D-C665-4ED7-B561-C462A21DE500}" type="pres">
      <dgm:prSet presAssocID="{402A6B1B-5657-45F3-B2A3-BD73669DABE4}" presName="composite3" presStyleCnt="0"/>
      <dgm:spPr/>
    </dgm:pt>
    <dgm:pt modelId="{ADAB0AA0-9F3F-45E0-8AF7-5B85B26B91C1}" type="pres">
      <dgm:prSet presAssocID="{402A6B1B-5657-45F3-B2A3-BD73669DABE4}" presName="background3" presStyleLbl="node3" presStyleIdx="0" presStyleCnt="2"/>
      <dgm:spPr/>
    </dgm:pt>
    <dgm:pt modelId="{7B456093-AE87-4AD9-8580-F4AFCDD4E24F}" type="pres">
      <dgm:prSet presAssocID="{402A6B1B-5657-45F3-B2A3-BD73669DABE4}" presName="text3" presStyleLbl="fgAcc3" presStyleIdx="0" presStyleCnt="2" custScaleX="159230">
        <dgm:presLayoutVars>
          <dgm:chPref val="3"/>
        </dgm:presLayoutVars>
      </dgm:prSet>
      <dgm:spPr/>
      <dgm:t>
        <a:bodyPr/>
        <a:lstStyle/>
        <a:p>
          <a:endParaRPr lang="ru-RU"/>
        </a:p>
      </dgm:t>
    </dgm:pt>
    <dgm:pt modelId="{0B19ABD0-16B5-4161-B740-DD45A95C5A17}" type="pres">
      <dgm:prSet presAssocID="{402A6B1B-5657-45F3-B2A3-BD73669DABE4}" presName="hierChild4" presStyleCnt="0"/>
      <dgm:spPr/>
    </dgm:pt>
    <dgm:pt modelId="{734205B4-5C54-4634-B023-02C26B773B61}" type="pres">
      <dgm:prSet presAssocID="{12A69787-9422-4264-A7A8-3BC1B3DA1455}" presName="Name10" presStyleLbl="parChTrans1D2" presStyleIdx="1" presStyleCnt="2"/>
      <dgm:spPr/>
      <dgm:t>
        <a:bodyPr/>
        <a:lstStyle/>
        <a:p>
          <a:endParaRPr lang="ru-RU"/>
        </a:p>
      </dgm:t>
    </dgm:pt>
    <dgm:pt modelId="{09F54AC9-9C49-479F-9AF3-D7A67AE78CA7}" type="pres">
      <dgm:prSet presAssocID="{AD85987A-CC38-476D-B75C-D5B1B7707308}" presName="hierRoot2" presStyleCnt="0"/>
      <dgm:spPr/>
    </dgm:pt>
    <dgm:pt modelId="{11F037A3-4060-4039-8AC0-89299AEDFD96}" type="pres">
      <dgm:prSet presAssocID="{AD85987A-CC38-476D-B75C-D5B1B7707308}" presName="composite2" presStyleCnt="0"/>
      <dgm:spPr/>
    </dgm:pt>
    <dgm:pt modelId="{974C6AA5-8373-4662-AF6D-DF8B6D58CEB9}" type="pres">
      <dgm:prSet presAssocID="{AD85987A-CC38-476D-B75C-D5B1B7707308}" presName="background2" presStyleLbl="node2" presStyleIdx="1" presStyleCnt="2"/>
      <dgm:spPr/>
    </dgm:pt>
    <dgm:pt modelId="{C240F370-E4AF-469C-BFC7-913DD62BE2F2}" type="pres">
      <dgm:prSet presAssocID="{AD85987A-CC38-476D-B75C-D5B1B7707308}" presName="text2" presStyleLbl="fgAcc2" presStyleIdx="1" presStyleCnt="2" custScaleX="165344">
        <dgm:presLayoutVars>
          <dgm:chPref val="3"/>
        </dgm:presLayoutVars>
      </dgm:prSet>
      <dgm:spPr/>
      <dgm:t>
        <a:bodyPr/>
        <a:lstStyle/>
        <a:p>
          <a:endParaRPr lang="ru-RU"/>
        </a:p>
      </dgm:t>
    </dgm:pt>
    <dgm:pt modelId="{8A76AEC8-0606-457D-8897-79EFFA90A108}" type="pres">
      <dgm:prSet presAssocID="{AD85987A-CC38-476D-B75C-D5B1B7707308}" presName="hierChild3" presStyleCnt="0"/>
      <dgm:spPr/>
    </dgm:pt>
    <dgm:pt modelId="{9BE6EFF3-C633-4690-B2CB-5B35D05E3879}" type="pres">
      <dgm:prSet presAssocID="{4F9A83D3-739B-4657-9167-38D4EADD21C4}" presName="Name17" presStyleLbl="parChTrans1D3" presStyleIdx="1" presStyleCnt="2"/>
      <dgm:spPr/>
      <dgm:t>
        <a:bodyPr/>
        <a:lstStyle/>
        <a:p>
          <a:endParaRPr lang="ru-RU"/>
        </a:p>
      </dgm:t>
    </dgm:pt>
    <dgm:pt modelId="{1E62ADD1-0094-4F10-AF3B-F99A2AD1AB5D}" type="pres">
      <dgm:prSet presAssocID="{5C8FF475-69D6-4F4E-9836-7FA744E5D97C}" presName="hierRoot3" presStyleCnt="0"/>
      <dgm:spPr/>
    </dgm:pt>
    <dgm:pt modelId="{E88A73F3-1564-4E1F-9472-A74F3B5BA3CD}" type="pres">
      <dgm:prSet presAssocID="{5C8FF475-69D6-4F4E-9836-7FA744E5D97C}" presName="composite3" presStyleCnt="0"/>
      <dgm:spPr/>
    </dgm:pt>
    <dgm:pt modelId="{B7A649D4-263C-4B99-B600-9A50E90E321E}" type="pres">
      <dgm:prSet presAssocID="{5C8FF475-69D6-4F4E-9836-7FA744E5D97C}" presName="background3" presStyleLbl="node3" presStyleIdx="1" presStyleCnt="2"/>
      <dgm:spPr/>
    </dgm:pt>
    <dgm:pt modelId="{5F1D584C-28E7-43EE-BD7D-96C55E3FCF5B}" type="pres">
      <dgm:prSet presAssocID="{5C8FF475-69D6-4F4E-9836-7FA744E5D97C}" presName="text3" presStyleLbl="fgAcc3" presStyleIdx="1" presStyleCnt="2" custScaleX="145531">
        <dgm:presLayoutVars>
          <dgm:chPref val="3"/>
        </dgm:presLayoutVars>
      </dgm:prSet>
      <dgm:spPr/>
      <dgm:t>
        <a:bodyPr/>
        <a:lstStyle/>
        <a:p>
          <a:endParaRPr lang="ru-RU"/>
        </a:p>
      </dgm:t>
    </dgm:pt>
    <dgm:pt modelId="{6A9AED42-ED8C-4C80-A6EA-13E3BC494215}" type="pres">
      <dgm:prSet presAssocID="{5C8FF475-69D6-4F4E-9836-7FA744E5D97C}" presName="hierChild4" presStyleCnt="0"/>
      <dgm:spPr/>
    </dgm:pt>
  </dgm:ptLst>
  <dgm:cxnLst>
    <dgm:cxn modelId="{2B09299A-EA11-45F4-A351-61D88BEB5BC5}" type="presOf" srcId="{6CC06535-3F5F-4EA1-BF00-262281492CEB}" destId="{8F521BEA-F9D3-4BFC-B276-8D5B78D660B8}" srcOrd="0" destOrd="0" presId="urn:microsoft.com/office/officeart/2005/8/layout/hierarchy1"/>
    <dgm:cxn modelId="{6D83A3B2-1FBA-44E0-B645-43B89E0771CD}" type="presOf" srcId="{5C8FF475-69D6-4F4E-9836-7FA744E5D97C}" destId="{5F1D584C-28E7-43EE-BD7D-96C55E3FCF5B}" srcOrd="0" destOrd="0" presId="urn:microsoft.com/office/officeart/2005/8/layout/hierarchy1"/>
    <dgm:cxn modelId="{4638F10D-916F-401B-B3CE-C8F7A571630C}" srcId="{CA2EDCA1-445C-4962-96A3-A24ABFC11287}" destId="{EAA65046-1AB1-4DEC-83A6-CA5C843F7E6C}" srcOrd="0" destOrd="0" parTransId="{F237A1F7-0A05-4224-9916-922DCEDF1B33}" sibTransId="{6689B486-18C7-4606-A5EE-278A126B4E72}"/>
    <dgm:cxn modelId="{FF443CCF-2CCB-4211-8A3E-315F8B01588E}" type="presOf" srcId="{12A69787-9422-4264-A7A8-3BC1B3DA1455}" destId="{734205B4-5C54-4634-B023-02C26B773B61}" srcOrd="0" destOrd="0" presId="urn:microsoft.com/office/officeart/2005/8/layout/hierarchy1"/>
    <dgm:cxn modelId="{4EBD93DA-0803-4B68-B13C-250B08A35F5B}" type="presOf" srcId="{4F9A83D3-739B-4657-9167-38D4EADD21C4}" destId="{9BE6EFF3-C633-4690-B2CB-5B35D05E3879}" srcOrd="0" destOrd="0" presId="urn:microsoft.com/office/officeart/2005/8/layout/hierarchy1"/>
    <dgm:cxn modelId="{8F79F189-50BA-49BB-9003-C8749670ABD5}" type="presOf" srcId="{E396E21B-B6F8-4BF3-BBFC-41749572241D}" destId="{A7D09466-0EE8-4DA4-9BC8-C2D63059D6A0}" srcOrd="0" destOrd="0" presId="urn:microsoft.com/office/officeart/2005/8/layout/hierarchy1"/>
    <dgm:cxn modelId="{2FE9A77D-B77D-4705-9D57-9BD5682BA946}" type="presOf" srcId="{F237A1F7-0A05-4224-9916-922DCEDF1B33}" destId="{97F4293F-D18D-41AB-B5FE-318EEAF56949}" srcOrd="0" destOrd="0" presId="urn:microsoft.com/office/officeart/2005/8/layout/hierarchy1"/>
    <dgm:cxn modelId="{49614B37-1A31-455A-8E43-DDD6E468E799}" srcId="{EAA65046-1AB1-4DEC-83A6-CA5C843F7E6C}" destId="{402A6B1B-5657-45F3-B2A3-BD73669DABE4}" srcOrd="0" destOrd="0" parTransId="{E396E21B-B6F8-4BF3-BBFC-41749572241D}" sibTransId="{4CE729FF-ED9B-42E7-9E33-8957C7F5C6FA}"/>
    <dgm:cxn modelId="{FC227178-4F9A-4577-AFB5-0CEF05479453}" type="presOf" srcId="{AD85987A-CC38-476D-B75C-D5B1B7707308}" destId="{C240F370-E4AF-469C-BFC7-913DD62BE2F2}" srcOrd="0" destOrd="0" presId="urn:microsoft.com/office/officeart/2005/8/layout/hierarchy1"/>
    <dgm:cxn modelId="{7C683DB6-4C11-4D80-AA6F-23E20B399158}" type="presOf" srcId="{402A6B1B-5657-45F3-B2A3-BD73669DABE4}" destId="{7B456093-AE87-4AD9-8580-F4AFCDD4E24F}" srcOrd="0" destOrd="0" presId="urn:microsoft.com/office/officeart/2005/8/layout/hierarchy1"/>
    <dgm:cxn modelId="{31F89CF2-3859-488B-898E-DFD41580DFD0}" srcId="{CA2EDCA1-445C-4962-96A3-A24ABFC11287}" destId="{AD85987A-CC38-476D-B75C-D5B1B7707308}" srcOrd="1" destOrd="0" parTransId="{12A69787-9422-4264-A7A8-3BC1B3DA1455}" sibTransId="{0C56A2D9-8A8B-4246-8F72-52845B2D1C3D}"/>
    <dgm:cxn modelId="{5E362E43-B6B0-4446-86BD-A213F5BA0705}" type="presOf" srcId="{CA2EDCA1-445C-4962-96A3-A24ABFC11287}" destId="{267E4D85-8F54-4FE0-B649-41E15AEA263A}" srcOrd="0" destOrd="0" presId="urn:microsoft.com/office/officeart/2005/8/layout/hierarchy1"/>
    <dgm:cxn modelId="{FE96A2B4-2C23-432D-83D7-43F7936939FF}" srcId="{AD85987A-CC38-476D-B75C-D5B1B7707308}" destId="{5C8FF475-69D6-4F4E-9836-7FA744E5D97C}" srcOrd="0" destOrd="0" parTransId="{4F9A83D3-739B-4657-9167-38D4EADD21C4}" sibTransId="{5AF2A27B-9AE2-46F3-BCC5-D8BC8C25FE72}"/>
    <dgm:cxn modelId="{2A8F243E-173C-41D4-BE3B-58D4EDDD4753}" srcId="{6CC06535-3F5F-4EA1-BF00-262281492CEB}" destId="{CA2EDCA1-445C-4962-96A3-A24ABFC11287}" srcOrd="0" destOrd="0" parTransId="{0F9A275C-815B-4ECE-B520-336DF3F4ACFD}" sibTransId="{DBE97EB5-49CE-4ED0-8E88-6640F644A99A}"/>
    <dgm:cxn modelId="{4931F6EB-C59C-4254-80BF-3DCFC5F49D8F}" type="presOf" srcId="{EAA65046-1AB1-4DEC-83A6-CA5C843F7E6C}" destId="{31677613-3773-4AA1-90D7-E2985B77C05A}" srcOrd="0" destOrd="0" presId="urn:microsoft.com/office/officeart/2005/8/layout/hierarchy1"/>
    <dgm:cxn modelId="{F9B2349B-6AFE-4222-A277-766254843A0F}" type="presParOf" srcId="{8F521BEA-F9D3-4BFC-B276-8D5B78D660B8}" destId="{A7FE8310-226D-4E08-8436-F5A9837361F6}" srcOrd="0" destOrd="0" presId="urn:microsoft.com/office/officeart/2005/8/layout/hierarchy1"/>
    <dgm:cxn modelId="{992E9E2B-79EF-4560-8C3A-2AC9C1E1CAE3}" type="presParOf" srcId="{A7FE8310-226D-4E08-8436-F5A9837361F6}" destId="{C1DAAA69-8362-4F65-B73C-D4EE64BD59FD}" srcOrd="0" destOrd="0" presId="urn:microsoft.com/office/officeart/2005/8/layout/hierarchy1"/>
    <dgm:cxn modelId="{A4FC0379-BCED-4C71-AEE4-4A1745AD0397}" type="presParOf" srcId="{C1DAAA69-8362-4F65-B73C-D4EE64BD59FD}" destId="{53592BB6-DFF3-426B-806A-24B8D11D5C6C}" srcOrd="0" destOrd="0" presId="urn:microsoft.com/office/officeart/2005/8/layout/hierarchy1"/>
    <dgm:cxn modelId="{F3EA6E21-31EA-451D-9913-7A143655573D}" type="presParOf" srcId="{C1DAAA69-8362-4F65-B73C-D4EE64BD59FD}" destId="{267E4D85-8F54-4FE0-B649-41E15AEA263A}" srcOrd="1" destOrd="0" presId="urn:microsoft.com/office/officeart/2005/8/layout/hierarchy1"/>
    <dgm:cxn modelId="{C5AEF9E9-1F3D-4D3F-BAD5-5D521BDB8F73}" type="presParOf" srcId="{A7FE8310-226D-4E08-8436-F5A9837361F6}" destId="{07824C2D-58C1-478A-8A93-F2687181A0AF}" srcOrd="1" destOrd="0" presId="urn:microsoft.com/office/officeart/2005/8/layout/hierarchy1"/>
    <dgm:cxn modelId="{2EAD9BCA-6BDC-4260-A5BC-92A14C170DF2}" type="presParOf" srcId="{07824C2D-58C1-478A-8A93-F2687181A0AF}" destId="{97F4293F-D18D-41AB-B5FE-318EEAF56949}" srcOrd="0" destOrd="0" presId="urn:microsoft.com/office/officeart/2005/8/layout/hierarchy1"/>
    <dgm:cxn modelId="{0E953928-1664-4542-AC5F-251E6B437E09}" type="presParOf" srcId="{07824C2D-58C1-478A-8A93-F2687181A0AF}" destId="{45DA8AF9-36AF-4ECA-841E-0C2B4CA1405D}" srcOrd="1" destOrd="0" presId="urn:microsoft.com/office/officeart/2005/8/layout/hierarchy1"/>
    <dgm:cxn modelId="{AC866302-0777-48B7-9425-57CC7D53E83B}" type="presParOf" srcId="{45DA8AF9-36AF-4ECA-841E-0C2B4CA1405D}" destId="{BB6EF687-1DEF-4FE5-9CAB-B662E3C7E4F8}" srcOrd="0" destOrd="0" presId="urn:microsoft.com/office/officeart/2005/8/layout/hierarchy1"/>
    <dgm:cxn modelId="{76DBFF2D-C900-447C-9293-3F494AE1E3A8}" type="presParOf" srcId="{BB6EF687-1DEF-4FE5-9CAB-B662E3C7E4F8}" destId="{0F61F35F-61C6-4950-953A-6B188AD5D8D5}" srcOrd="0" destOrd="0" presId="urn:microsoft.com/office/officeart/2005/8/layout/hierarchy1"/>
    <dgm:cxn modelId="{D8820445-6F35-4F37-9238-4FBCF3A92314}" type="presParOf" srcId="{BB6EF687-1DEF-4FE5-9CAB-B662E3C7E4F8}" destId="{31677613-3773-4AA1-90D7-E2985B77C05A}" srcOrd="1" destOrd="0" presId="urn:microsoft.com/office/officeart/2005/8/layout/hierarchy1"/>
    <dgm:cxn modelId="{CF610B06-6FB7-44A6-BE17-C1A9C3E0334A}" type="presParOf" srcId="{45DA8AF9-36AF-4ECA-841E-0C2B4CA1405D}" destId="{62107B94-9A09-48D3-9FF5-79CF87B910F5}" srcOrd="1" destOrd="0" presId="urn:microsoft.com/office/officeart/2005/8/layout/hierarchy1"/>
    <dgm:cxn modelId="{E8B2BF1D-9942-4316-8D0F-4A7922331E70}" type="presParOf" srcId="{62107B94-9A09-48D3-9FF5-79CF87B910F5}" destId="{A7D09466-0EE8-4DA4-9BC8-C2D63059D6A0}" srcOrd="0" destOrd="0" presId="urn:microsoft.com/office/officeart/2005/8/layout/hierarchy1"/>
    <dgm:cxn modelId="{8A0DA100-EDA0-4B32-B0E1-8F3863A9BA12}" type="presParOf" srcId="{62107B94-9A09-48D3-9FF5-79CF87B910F5}" destId="{E97FE53D-7D22-48B9-8E80-3DB1E819391F}" srcOrd="1" destOrd="0" presId="urn:microsoft.com/office/officeart/2005/8/layout/hierarchy1"/>
    <dgm:cxn modelId="{353B2ABC-50C7-450F-A7D0-867B0BB335AC}" type="presParOf" srcId="{E97FE53D-7D22-48B9-8E80-3DB1E819391F}" destId="{9B6B058D-C665-4ED7-B561-C462A21DE500}" srcOrd="0" destOrd="0" presId="urn:microsoft.com/office/officeart/2005/8/layout/hierarchy1"/>
    <dgm:cxn modelId="{68F310C7-2495-4283-9638-3A6D5A9AAF05}" type="presParOf" srcId="{9B6B058D-C665-4ED7-B561-C462A21DE500}" destId="{ADAB0AA0-9F3F-45E0-8AF7-5B85B26B91C1}" srcOrd="0" destOrd="0" presId="urn:microsoft.com/office/officeart/2005/8/layout/hierarchy1"/>
    <dgm:cxn modelId="{E775C475-8911-44EA-AC36-AD851FA1797C}" type="presParOf" srcId="{9B6B058D-C665-4ED7-B561-C462A21DE500}" destId="{7B456093-AE87-4AD9-8580-F4AFCDD4E24F}" srcOrd="1" destOrd="0" presId="urn:microsoft.com/office/officeart/2005/8/layout/hierarchy1"/>
    <dgm:cxn modelId="{8C0E4A9F-0F5C-415C-83EE-B578A17B01A8}" type="presParOf" srcId="{E97FE53D-7D22-48B9-8E80-3DB1E819391F}" destId="{0B19ABD0-16B5-4161-B740-DD45A95C5A17}" srcOrd="1" destOrd="0" presId="urn:microsoft.com/office/officeart/2005/8/layout/hierarchy1"/>
    <dgm:cxn modelId="{9EAEA5E5-E580-4D94-AB2B-8EC8D89E04D6}" type="presParOf" srcId="{07824C2D-58C1-478A-8A93-F2687181A0AF}" destId="{734205B4-5C54-4634-B023-02C26B773B61}" srcOrd="2" destOrd="0" presId="urn:microsoft.com/office/officeart/2005/8/layout/hierarchy1"/>
    <dgm:cxn modelId="{667B38B3-FE3A-4992-8B30-BAAE58278382}" type="presParOf" srcId="{07824C2D-58C1-478A-8A93-F2687181A0AF}" destId="{09F54AC9-9C49-479F-9AF3-D7A67AE78CA7}" srcOrd="3" destOrd="0" presId="urn:microsoft.com/office/officeart/2005/8/layout/hierarchy1"/>
    <dgm:cxn modelId="{354FCC7D-0F47-46AE-B81C-BBAB3015B125}" type="presParOf" srcId="{09F54AC9-9C49-479F-9AF3-D7A67AE78CA7}" destId="{11F037A3-4060-4039-8AC0-89299AEDFD96}" srcOrd="0" destOrd="0" presId="urn:microsoft.com/office/officeart/2005/8/layout/hierarchy1"/>
    <dgm:cxn modelId="{01DB14B6-A7DE-4D0B-85A6-1C1B46B7B2EE}" type="presParOf" srcId="{11F037A3-4060-4039-8AC0-89299AEDFD96}" destId="{974C6AA5-8373-4662-AF6D-DF8B6D58CEB9}" srcOrd="0" destOrd="0" presId="urn:microsoft.com/office/officeart/2005/8/layout/hierarchy1"/>
    <dgm:cxn modelId="{C585F643-F45F-4ECE-99C8-43145AC74CEA}" type="presParOf" srcId="{11F037A3-4060-4039-8AC0-89299AEDFD96}" destId="{C240F370-E4AF-469C-BFC7-913DD62BE2F2}" srcOrd="1" destOrd="0" presId="urn:microsoft.com/office/officeart/2005/8/layout/hierarchy1"/>
    <dgm:cxn modelId="{725A8207-A820-495A-8214-AA156452CBE6}" type="presParOf" srcId="{09F54AC9-9C49-479F-9AF3-D7A67AE78CA7}" destId="{8A76AEC8-0606-457D-8897-79EFFA90A108}" srcOrd="1" destOrd="0" presId="urn:microsoft.com/office/officeart/2005/8/layout/hierarchy1"/>
    <dgm:cxn modelId="{1475B72D-EBC1-4772-AEF1-6C559D271E37}" type="presParOf" srcId="{8A76AEC8-0606-457D-8897-79EFFA90A108}" destId="{9BE6EFF3-C633-4690-B2CB-5B35D05E3879}" srcOrd="0" destOrd="0" presId="urn:microsoft.com/office/officeart/2005/8/layout/hierarchy1"/>
    <dgm:cxn modelId="{0331A315-D097-46B8-8356-A9801237E3B1}" type="presParOf" srcId="{8A76AEC8-0606-457D-8897-79EFFA90A108}" destId="{1E62ADD1-0094-4F10-AF3B-F99A2AD1AB5D}" srcOrd="1" destOrd="0" presId="urn:microsoft.com/office/officeart/2005/8/layout/hierarchy1"/>
    <dgm:cxn modelId="{8A55E2EB-0B6C-4693-AD7B-43A49484DF11}" type="presParOf" srcId="{1E62ADD1-0094-4F10-AF3B-F99A2AD1AB5D}" destId="{E88A73F3-1564-4E1F-9472-A74F3B5BA3CD}" srcOrd="0" destOrd="0" presId="urn:microsoft.com/office/officeart/2005/8/layout/hierarchy1"/>
    <dgm:cxn modelId="{02FBC605-044D-4D0B-9C9C-2CA3C61263ED}" type="presParOf" srcId="{E88A73F3-1564-4E1F-9472-A74F3B5BA3CD}" destId="{B7A649D4-263C-4B99-B600-9A50E90E321E}" srcOrd="0" destOrd="0" presId="urn:microsoft.com/office/officeart/2005/8/layout/hierarchy1"/>
    <dgm:cxn modelId="{221FAFB6-6EBC-48E9-AB25-F7A92BF8864D}" type="presParOf" srcId="{E88A73F3-1564-4E1F-9472-A74F3B5BA3CD}" destId="{5F1D584C-28E7-43EE-BD7D-96C55E3FCF5B}" srcOrd="1" destOrd="0" presId="urn:microsoft.com/office/officeart/2005/8/layout/hierarchy1"/>
    <dgm:cxn modelId="{E9CE60F6-E7FA-420A-8D12-0A2F2F4C1277}" type="presParOf" srcId="{1E62ADD1-0094-4F10-AF3B-F99A2AD1AB5D}" destId="{6A9AED42-ED8C-4C80-A6EA-13E3BC494215}"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BE6EFF3-C633-4690-B2CB-5B35D05E3879}">
      <dsp:nvSpPr>
        <dsp:cNvPr id="0" name=""/>
        <dsp:cNvSpPr/>
      </dsp:nvSpPr>
      <dsp:spPr>
        <a:xfrm>
          <a:off x="5289161" y="2990157"/>
          <a:ext cx="91440" cy="555779"/>
        </a:xfrm>
        <a:custGeom>
          <a:avLst/>
          <a:gdLst/>
          <a:ahLst/>
          <a:cxnLst/>
          <a:rect l="0" t="0" r="0" b="0"/>
          <a:pathLst>
            <a:path>
              <a:moveTo>
                <a:pt x="45720" y="0"/>
              </a:moveTo>
              <a:lnTo>
                <a:pt x="45720" y="55577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4205B4-5C54-4634-B023-02C26B773B61}">
      <dsp:nvSpPr>
        <dsp:cNvPr id="0" name=""/>
        <dsp:cNvSpPr/>
      </dsp:nvSpPr>
      <dsp:spPr>
        <a:xfrm>
          <a:off x="3458229" y="1220899"/>
          <a:ext cx="1876651" cy="555779"/>
        </a:xfrm>
        <a:custGeom>
          <a:avLst/>
          <a:gdLst/>
          <a:ahLst/>
          <a:cxnLst/>
          <a:rect l="0" t="0" r="0" b="0"/>
          <a:pathLst>
            <a:path>
              <a:moveTo>
                <a:pt x="0" y="0"/>
              </a:moveTo>
              <a:lnTo>
                <a:pt x="0" y="378747"/>
              </a:lnTo>
              <a:lnTo>
                <a:pt x="1876651" y="378747"/>
              </a:lnTo>
              <a:lnTo>
                <a:pt x="1876651" y="5557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D09466-0EE8-4DA4-9BC8-C2D63059D6A0}">
      <dsp:nvSpPr>
        <dsp:cNvPr id="0" name=""/>
        <dsp:cNvSpPr/>
      </dsp:nvSpPr>
      <dsp:spPr>
        <a:xfrm>
          <a:off x="1620324" y="2990157"/>
          <a:ext cx="91440" cy="555779"/>
        </a:xfrm>
        <a:custGeom>
          <a:avLst/>
          <a:gdLst/>
          <a:ahLst/>
          <a:cxnLst/>
          <a:rect l="0" t="0" r="0" b="0"/>
          <a:pathLst>
            <a:path>
              <a:moveTo>
                <a:pt x="45720" y="0"/>
              </a:moveTo>
              <a:lnTo>
                <a:pt x="45720" y="55577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F4293F-D18D-41AB-B5FE-318EEAF56949}">
      <dsp:nvSpPr>
        <dsp:cNvPr id="0" name=""/>
        <dsp:cNvSpPr/>
      </dsp:nvSpPr>
      <dsp:spPr>
        <a:xfrm>
          <a:off x="1666044" y="1220899"/>
          <a:ext cx="1792185" cy="555779"/>
        </a:xfrm>
        <a:custGeom>
          <a:avLst/>
          <a:gdLst/>
          <a:ahLst/>
          <a:cxnLst/>
          <a:rect l="0" t="0" r="0" b="0"/>
          <a:pathLst>
            <a:path>
              <a:moveTo>
                <a:pt x="1792185" y="0"/>
              </a:moveTo>
              <a:lnTo>
                <a:pt x="1792185" y="378747"/>
              </a:lnTo>
              <a:lnTo>
                <a:pt x="0" y="378747"/>
              </a:lnTo>
              <a:lnTo>
                <a:pt x="0" y="5557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592BB6-DFF3-426B-806A-24B8D11D5C6C}">
      <dsp:nvSpPr>
        <dsp:cNvPr id="0" name=""/>
        <dsp:cNvSpPr/>
      </dsp:nvSpPr>
      <dsp:spPr>
        <a:xfrm>
          <a:off x="2502735" y="7421"/>
          <a:ext cx="1910989" cy="12134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7E4D85-8F54-4FE0-B649-41E15AEA263A}">
      <dsp:nvSpPr>
        <dsp:cNvPr id="0" name=""/>
        <dsp:cNvSpPr/>
      </dsp:nvSpPr>
      <dsp:spPr>
        <a:xfrm>
          <a:off x="2715067" y="209136"/>
          <a:ext cx="1910989" cy="121347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smtClean="0"/>
            <a:t>ГИА-9- </a:t>
          </a:r>
        </a:p>
        <a:p>
          <a:pPr lvl="0" algn="ctr" defTabSz="889000">
            <a:lnSpc>
              <a:spcPct val="90000"/>
            </a:lnSpc>
            <a:spcBef>
              <a:spcPct val="0"/>
            </a:spcBef>
            <a:spcAft>
              <a:spcPct val="35000"/>
            </a:spcAft>
          </a:pPr>
          <a:r>
            <a:rPr lang="ru-RU" sz="2000" b="1" kern="1200" dirty="0" smtClean="0"/>
            <a:t>4 экзамена</a:t>
          </a:r>
          <a:endParaRPr lang="ru-RU" sz="2000" b="1" kern="1200" dirty="0"/>
        </a:p>
      </dsp:txBody>
      <dsp:txXfrm>
        <a:off x="2715067" y="209136"/>
        <a:ext cx="1910989" cy="1213478"/>
      </dsp:txXfrm>
    </dsp:sp>
    <dsp:sp modelId="{0F61F35F-61C6-4950-953A-6B188AD5D8D5}">
      <dsp:nvSpPr>
        <dsp:cNvPr id="0" name=""/>
        <dsp:cNvSpPr/>
      </dsp:nvSpPr>
      <dsp:spPr>
        <a:xfrm>
          <a:off x="1725" y="1776678"/>
          <a:ext cx="3328638" cy="12134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677613-3773-4AA1-90D7-E2985B77C05A}">
      <dsp:nvSpPr>
        <dsp:cNvPr id="0" name=""/>
        <dsp:cNvSpPr/>
      </dsp:nvSpPr>
      <dsp:spPr>
        <a:xfrm>
          <a:off x="214057" y="1978394"/>
          <a:ext cx="3328638" cy="121347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dirty="0" smtClean="0"/>
            <a:t>Обязательные предметы-русский язык и математика</a:t>
          </a:r>
          <a:endParaRPr lang="ru-RU" sz="1800" b="1" kern="1200" dirty="0"/>
        </a:p>
      </dsp:txBody>
      <dsp:txXfrm>
        <a:off x="214057" y="1978394"/>
        <a:ext cx="3328638" cy="1213478"/>
      </dsp:txXfrm>
    </dsp:sp>
    <dsp:sp modelId="{ADAB0AA0-9F3F-45E0-8AF7-5B85B26B91C1}">
      <dsp:nvSpPr>
        <dsp:cNvPr id="0" name=""/>
        <dsp:cNvSpPr/>
      </dsp:nvSpPr>
      <dsp:spPr>
        <a:xfrm>
          <a:off x="144609" y="3545936"/>
          <a:ext cx="3042868" cy="12134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456093-AE87-4AD9-8580-F4AFCDD4E24F}">
      <dsp:nvSpPr>
        <dsp:cNvPr id="0" name=""/>
        <dsp:cNvSpPr/>
      </dsp:nvSpPr>
      <dsp:spPr>
        <a:xfrm>
          <a:off x="356942" y="3747652"/>
          <a:ext cx="3042868" cy="121347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100000"/>
            </a:lnSpc>
            <a:spcBef>
              <a:spcPct val="0"/>
            </a:spcBef>
            <a:spcAft>
              <a:spcPct val="35000"/>
            </a:spcAft>
          </a:pPr>
          <a:r>
            <a:rPr lang="ru-RU" sz="1800" b="0" kern="1200" dirty="0" smtClean="0"/>
            <a:t>Основание для получения аттестата </a:t>
          </a:r>
        </a:p>
        <a:p>
          <a:pPr lvl="0" algn="ctr" defTabSz="800100">
            <a:lnSpc>
              <a:spcPct val="90000"/>
            </a:lnSpc>
            <a:spcBef>
              <a:spcPct val="0"/>
            </a:spcBef>
            <a:spcAft>
              <a:spcPct val="35000"/>
            </a:spcAft>
          </a:pPr>
          <a:r>
            <a:rPr lang="ru-RU" sz="1800" b="0" kern="1200" dirty="0" smtClean="0"/>
            <a:t>(все годы)</a:t>
          </a:r>
          <a:endParaRPr lang="ru-RU" sz="1800" b="0" kern="1200" dirty="0"/>
        </a:p>
      </dsp:txBody>
      <dsp:txXfrm>
        <a:off x="356942" y="3747652"/>
        <a:ext cx="3042868" cy="1213478"/>
      </dsp:txXfrm>
    </dsp:sp>
    <dsp:sp modelId="{974C6AA5-8373-4662-AF6D-DF8B6D58CEB9}">
      <dsp:nvSpPr>
        <dsp:cNvPr id="0" name=""/>
        <dsp:cNvSpPr/>
      </dsp:nvSpPr>
      <dsp:spPr>
        <a:xfrm>
          <a:off x="3755027" y="1776678"/>
          <a:ext cx="3159706" cy="12134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40F370-E4AF-469C-BFC7-913DD62BE2F2}">
      <dsp:nvSpPr>
        <dsp:cNvPr id="0" name=""/>
        <dsp:cNvSpPr/>
      </dsp:nvSpPr>
      <dsp:spPr>
        <a:xfrm>
          <a:off x="3967360" y="1978394"/>
          <a:ext cx="3159706" cy="121347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1" kern="1200" dirty="0" smtClean="0"/>
            <a:t>2 предмета по выбору </a:t>
          </a:r>
          <a:endParaRPr lang="ru-RU" sz="1800" b="1" kern="1200" dirty="0"/>
        </a:p>
      </dsp:txBody>
      <dsp:txXfrm>
        <a:off x="3967360" y="1978394"/>
        <a:ext cx="3159706" cy="1213478"/>
      </dsp:txXfrm>
    </dsp:sp>
    <dsp:sp modelId="{B7A649D4-263C-4B99-B600-9A50E90E321E}">
      <dsp:nvSpPr>
        <dsp:cNvPr id="0" name=""/>
        <dsp:cNvSpPr/>
      </dsp:nvSpPr>
      <dsp:spPr>
        <a:xfrm>
          <a:off x="3944340" y="3545936"/>
          <a:ext cx="2781082" cy="12134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1D584C-28E7-43EE-BD7D-96C55E3FCF5B}">
      <dsp:nvSpPr>
        <dsp:cNvPr id="0" name=""/>
        <dsp:cNvSpPr/>
      </dsp:nvSpPr>
      <dsp:spPr>
        <a:xfrm>
          <a:off x="4156672" y="3747652"/>
          <a:ext cx="2781082" cy="121347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b="0" kern="1200" dirty="0" smtClean="0"/>
            <a:t>С 2017 года влияют на получение аттестата</a:t>
          </a:r>
          <a:endParaRPr lang="ru-RU" sz="1800" b="0" kern="1200" dirty="0"/>
        </a:p>
      </dsp:txBody>
      <dsp:txXfrm>
        <a:off x="4156672" y="3747652"/>
        <a:ext cx="2781082" cy="121347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1"/>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1"/>
            <a:ext cx="2971800" cy="457200"/>
          </a:xfrm>
          <a:prstGeom prst="rect">
            <a:avLst/>
          </a:prstGeom>
        </p:spPr>
        <p:txBody>
          <a:bodyPr vert="horz" lIns="91440" tIns="45720" rIns="91440" bIns="45720" rtlCol="0"/>
          <a:lstStyle>
            <a:lvl1pPr algn="r">
              <a:defRPr sz="1200"/>
            </a:lvl1pPr>
          </a:lstStyle>
          <a:p>
            <a:fld id="{17BA7B9F-0D04-4896-B0E6-C1C05BA9B035}" type="datetimeFigureOut">
              <a:rPr lang="ru-RU" smtClean="0"/>
              <a:pPr/>
              <a:t>02.02.2017</a:t>
            </a:fld>
            <a:endParaRPr lang="ru-RU"/>
          </a:p>
        </p:txBody>
      </p:sp>
      <p:sp>
        <p:nvSpPr>
          <p:cNvPr id="4" name="Образ слайда 3"/>
          <p:cNvSpPr>
            <a:spLocks noGrp="1" noRot="1" noChangeAspect="1"/>
          </p:cNvSpPr>
          <p:nvPr>
            <p:ph type="sldImg" idx="2"/>
          </p:nvPr>
        </p:nvSpPr>
        <p:spPr>
          <a:xfrm>
            <a:off x="1143000" y="685800"/>
            <a:ext cx="4573588"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1"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1"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591EE4-BF31-42D7-A4C8-73D8D2C86010}"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7591EE4-BF31-42D7-A4C8-73D8D2C86010}" type="slidenum">
              <a:rPr lang="ru-RU" smtClean="0"/>
              <a:pPr/>
              <a:t>7</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02.02.2017</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02.02.2017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02.02.2017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pPr/>
              <a:t>02.02.2017</a:t>
            </a:fld>
            <a:endParaRPr lang="ru-RU"/>
          </a:p>
        </p:txBody>
      </p:sp>
      <p:sp>
        <p:nvSpPr>
          <p:cNvPr id="9" name="Номер слайда 8"/>
          <p:cNvSpPr>
            <a:spLocks noGrp="1"/>
          </p:cNvSpPr>
          <p:nvPr>
            <p:ph type="sldNum" sz="quarter" idx="15"/>
          </p:nvPr>
        </p:nvSpPr>
        <p:spPr/>
        <p:txBody>
          <a:bodyPr rtlCol="0"/>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02.02.2017</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02.02.2017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02.02.2017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02.02.2017</a:t>
            </a:fld>
            <a:endParaRPr lang="ru-RU"/>
          </a:p>
        </p:txBody>
      </p:sp>
      <p:sp>
        <p:nvSpPr>
          <p:cNvPr id="7" name="Номер слайда 6"/>
          <p:cNvSpPr>
            <a:spLocks noGrp="1"/>
          </p:cNvSpPr>
          <p:nvPr>
            <p:ph type="sldNum" sz="quarter" idx="11"/>
          </p:nvPr>
        </p:nvSpPr>
        <p:spPr/>
        <p:txBody>
          <a:bodyPr rtlCol="0"/>
          <a:lstStyle/>
          <a:p>
            <a:fld id="{725C68B6-61C2-468F-89AB-4B9F7531AA6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02.02.2017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02.02.2017</a:t>
            </a:fld>
            <a:endParaRPr lang="ru-RU"/>
          </a:p>
        </p:txBody>
      </p:sp>
      <p:sp>
        <p:nvSpPr>
          <p:cNvPr id="22" name="Номер слайда 21"/>
          <p:cNvSpPr>
            <a:spLocks noGrp="1"/>
          </p:cNvSpPr>
          <p:nvPr>
            <p:ph type="sldNum" sz="quarter" idx="15"/>
          </p:nvPr>
        </p:nvSpPr>
        <p:spPr/>
        <p:txBody>
          <a:bodyPr rtlCol="0"/>
          <a:lstStyle/>
          <a:p>
            <a:fld id="{725C68B6-61C2-468F-89AB-4B9F7531AA6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02.02.2017</a:t>
            </a:fld>
            <a:endParaRPr lang="ru-RU"/>
          </a:p>
        </p:txBody>
      </p:sp>
      <p:sp>
        <p:nvSpPr>
          <p:cNvPr id="18" name="Номер слайда 17"/>
          <p:cNvSpPr>
            <a:spLocks noGrp="1"/>
          </p:cNvSpPr>
          <p:nvPr>
            <p:ph type="sldNum" sz="quarter" idx="11"/>
          </p:nvPr>
        </p:nvSpPr>
        <p:spPr/>
        <p:txBody>
          <a:bodyPr rtlCol="0"/>
          <a:lstStyle/>
          <a:p>
            <a:fld id="{725C68B6-61C2-468F-89AB-4B9F7531AA6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02.02.2017</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fipi.ru/" TargetMode="External"/><Relationship Id="rId2" Type="http://schemas.openxmlformats.org/officeDocument/2006/relationships/hyperlink" Target="http://mon.tatarstan.ru/" TargetMode="External"/><Relationship Id="rId1" Type="http://schemas.openxmlformats.org/officeDocument/2006/relationships/slideLayout" Target="../slideLayouts/slideLayout2.xml"/><Relationship Id="rId5" Type="http://schemas.openxmlformats.org/officeDocument/2006/relationships/hyperlink" Target="http://www.ctege.info/" TargetMode="External"/><Relationship Id="rId4" Type="http://schemas.openxmlformats.org/officeDocument/2006/relationships/hyperlink" Target="http://www.rcmko.org/"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51720" y="476672"/>
            <a:ext cx="6768752" cy="3816424"/>
          </a:xfrm>
        </p:spPr>
        <p:txBody>
          <a:bodyPr>
            <a:normAutofit fontScale="90000"/>
          </a:bodyPr>
          <a:lstStyle/>
          <a:p>
            <a:pPr algn="ctr">
              <a:lnSpc>
                <a:spcPct val="150000"/>
              </a:lnSpc>
            </a:pPr>
            <a:r>
              <a:rPr lang="ru-RU" dirty="0" smtClean="0"/>
              <a:t>Государственная итоговая аттестация учащихся </a:t>
            </a:r>
            <a:br>
              <a:rPr lang="ru-RU" dirty="0" smtClean="0"/>
            </a:br>
            <a:r>
              <a:rPr lang="ru-RU" dirty="0" smtClean="0"/>
              <a:t>9-х классов в 2017 году</a:t>
            </a:r>
            <a:br>
              <a:rPr lang="ru-RU" dirty="0" smtClean="0"/>
            </a:br>
            <a:r>
              <a:rPr lang="ru-RU" dirty="0" smtClean="0"/>
              <a:t> (основной государственный экзамен)</a:t>
            </a:r>
            <a:br>
              <a:rPr lang="ru-RU" dirty="0" smtClean="0"/>
            </a:br>
            <a:endParaRPr lang="ru-RU" dirty="0"/>
          </a:p>
        </p:txBody>
      </p:sp>
      <p:sp>
        <p:nvSpPr>
          <p:cNvPr id="3" name="Текст 2"/>
          <p:cNvSpPr>
            <a:spLocks noGrp="1"/>
          </p:cNvSpPr>
          <p:nvPr>
            <p:ph type="body" idx="1"/>
          </p:nvPr>
        </p:nvSpPr>
        <p:spPr/>
        <p:txBody>
          <a:bodyPr/>
          <a:lstStyle/>
          <a:p>
            <a:endParaRPr lang="ru-RU" dirty="0"/>
          </a:p>
        </p:txBody>
      </p:sp>
      <p:pic>
        <p:nvPicPr>
          <p:cNvPr id="4" name="Рисунок 3" descr="0b08a3d46ea0846f232dc75cb7941a49.jpg"/>
          <p:cNvPicPr>
            <a:picLocks noChangeAspect="1"/>
          </p:cNvPicPr>
          <p:nvPr/>
        </p:nvPicPr>
        <p:blipFill>
          <a:blip r:embed="rId2" cstate="print"/>
          <a:stretch>
            <a:fillRect/>
          </a:stretch>
        </p:blipFill>
        <p:spPr>
          <a:xfrm>
            <a:off x="5004048" y="4149080"/>
            <a:ext cx="3528392" cy="2520280"/>
          </a:xfrm>
          <a:prstGeom prst="rect">
            <a:avLst/>
          </a:prstGeom>
        </p:spPr>
      </p:pic>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075240" cy="45719"/>
          </a:xfrm>
        </p:spPr>
        <p:txBody>
          <a:bodyPr>
            <a:noAutofit/>
          </a:bodyPr>
          <a:lstStyle/>
          <a:p>
            <a:r>
              <a:rPr lang="ru-RU" sz="2000" dirty="0" smtClean="0"/>
              <a:t>	</a:t>
            </a:r>
            <a:endParaRPr lang="ru-RU" sz="1800" b="1" dirty="0"/>
          </a:p>
        </p:txBody>
      </p:sp>
      <p:pic>
        <p:nvPicPr>
          <p:cNvPr id="6" name="Содержимое 5" descr="Заявление на ОГЭ.jpeg"/>
          <p:cNvPicPr>
            <a:picLocks noGrp="1" noChangeAspect="1"/>
          </p:cNvPicPr>
          <p:nvPr>
            <p:ph sz="quarter" idx="1"/>
          </p:nvPr>
        </p:nvPicPr>
        <p:blipFill>
          <a:blip r:embed="rId2" cstate="print"/>
          <a:stretch>
            <a:fillRect/>
          </a:stretch>
        </p:blipFill>
        <p:spPr>
          <a:xfrm>
            <a:off x="1979713" y="620688"/>
            <a:ext cx="4968552" cy="6048672"/>
          </a:xfrm>
        </p:spPr>
      </p:pic>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8892480" cy="562074"/>
          </a:xfrm>
        </p:spPr>
        <p:txBody>
          <a:bodyPr>
            <a:normAutofit/>
          </a:bodyPr>
          <a:lstStyle/>
          <a:p>
            <a:pPr algn="ctr"/>
            <a:r>
              <a:rPr lang="ru-RU" sz="2600" dirty="0" smtClean="0"/>
              <a:t>Согласие на обработку персональных данных</a:t>
            </a:r>
            <a:endParaRPr lang="ru-RU" sz="2600" dirty="0"/>
          </a:p>
        </p:txBody>
      </p:sp>
      <p:pic>
        <p:nvPicPr>
          <p:cNvPr id="2051" name="Picture 3"/>
          <p:cNvPicPr>
            <a:picLocks noGrp="1" noChangeAspect="1" noChangeArrowheads="1"/>
          </p:cNvPicPr>
          <p:nvPr>
            <p:ph sz="quarter" idx="2"/>
          </p:nvPr>
        </p:nvPicPr>
        <p:blipFill>
          <a:blip r:embed="rId2" cstate="print"/>
          <a:srcRect/>
          <a:stretch>
            <a:fillRect/>
          </a:stretch>
        </p:blipFill>
        <p:spPr bwMode="auto">
          <a:xfrm>
            <a:off x="2123728" y="764704"/>
            <a:ext cx="5112568" cy="5904656"/>
          </a:xfrm>
          <a:prstGeom prst="rect">
            <a:avLst/>
          </a:prstGeom>
          <a:noFill/>
          <a:ln w="9525">
            <a:noFill/>
            <a:miter lim="800000"/>
            <a:headEnd/>
            <a:tailEnd/>
          </a:ln>
        </p:spPr>
      </p:pic>
      <p:sp>
        <p:nvSpPr>
          <p:cNvPr id="5" name="Содержимое 4"/>
          <p:cNvSpPr>
            <a:spLocks noGrp="1"/>
          </p:cNvSpPr>
          <p:nvPr>
            <p:ph sz="quarter" idx="1"/>
          </p:nvPr>
        </p:nvSpPr>
        <p:spPr/>
        <p:txBody>
          <a:bodyPr/>
          <a:lstStyle/>
          <a:p>
            <a:endParaRPr lang="ru-RU"/>
          </a:p>
        </p:txBody>
      </p:sp>
    </p:spTree>
  </p:cSld>
  <p:clrMapOvr>
    <a:masterClrMapping/>
  </p:clrMapOvr>
  <p:transition>
    <p:cover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280920" cy="6525344"/>
          </a:xfrm>
        </p:spPr>
        <p:txBody>
          <a:bodyPr>
            <a:noAutofit/>
          </a:bodyPr>
          <a:lstStyle/>
          <a:p>
            <a:r>
              <a:rPr lang="ru-RU" sz="1900" b="1" dirty="0" smtClean="0"/>
              <a:t>       </a:t>
            </a:r>
            <a:br>
              <a:rPr lang="ru-RU" sz="1900" b="1" dirty="0" smtClean="0"/>
            </a:br>
            <a:r>
              <a:rPr lang="ru-RU" sz="1900" b="1" dirty="0" smtClean="0"/>
              <a:t/>
            </a:r>
            <a:br>
              <a:rPr lang="ru-RU" sz="1900" b="1" dirty="0" smtClean="0"/>
            </a:br>
            <a:r>
              <a:rPr lang="ru-RU" sz="1900" b="1" dirty="0" smtClean="0"/>
              <a:t/>
            </a:r>
            <a:br>
              <a:rPr lang="ru-RU" sz="1900" b="1" dirty="0" smtClean="0"/>
            </a:br>
            <a:r>
              <a:rPr lang="ru-RU" sz="1900" b="1" dirty="0" smtClean="0"/>
              <a:t>     </a:t>
            </a:r>
            <a:r>
              <a:rPr lang="ru-RU" sz="2000" b="1" u="sng" dirty="0" smtClean="0"/>
              <a:t>Повторная </a:t>
            </a:r>
            <a:r>
              <a:rPr lang="ru-RU" sz="2000" b="1" u="sng" dirty="0" smtClean="0"/>
              <a:t>государственная итоговая аттестация</a:t>
            </a:r>
            <a:r>
              <a:rPr lang="ru-RU" sz="2000" b="1" dirty="0" smtClean="0"/>
              <a:t> </a:t>
            </a:r>
            <a:r>
              <a:rPr lang="ru-RU" sz="1900" b="1" dirty="0" smtClean="0"/>
              <a:t>учащихся 9-х классов проводится в случае, если ученик получил на экзаменах не более двух неудовлетворительных отметок по любым из четырёх  ОГЭ или не явился на экзамен по уважительным причинам (болезнь или иные причины, подтверждённые документально).  </a:t>
            </a:r>
            <a:br>
              <a:rPr lang="ru-RU" sz="1900" b="1" dirty="0" smtClean="0"/>
            </a:br>
            <a:r>
              <a:rPr lang="ru-RU" sz="1900" b="1" dirty="0" smtClean="0"/>
              <a:t/>
            </a:r>
            <a:br>
              <a:rPr lang="ru-RU" sz="1900" b="1" dirty="0" smtClean="0"/>
            </a:br>
            <a:r>
              <a:rPr lang="ru-RU" sz="1900" dirty="0" smtClean="0"/>
              <a:t>       </a:t>
            </a:r>
            <a:r>
              <a:rPr lang="ru-RU" sz="1900" b="1" dirty="0" smtClean="0"/>
              <a:t>Если учащийся сдает </a:t>
            </a:r>
            <a:r>
              <a:rPr lang="ru-RU" sz="1900" b="1" dirty="0" smtClean="0"/>
              <a:t>на  «2» </a:t>
            </a:r>
            <a:r>
              <a:rPr lang="ru-RU" sz="1900" b="1" dirty="0" smtClean="0"/>
              <a:t> 3 </a:t>
            </a:r>
            <a:r>
              <a:rPr lang="ru-RU" sz="1900" b="1" dirty="0" smtClean="0"/>
              <a:t>или 4 ОГЭ  </a:t>
            </a:r>
            <a:r>
              <a:rPr lang="ru-RU" sz="1900" b="1" dirty="0" smtClean="0"/>
              <a:t>или  </a:t>
            </a:r>
            <a:r>
              <a:rPr lang="ru-RU" sz="1900" b="1" dirty="0" smtClean="0"/>
              <a:t>при повторном ОГЭ не подтверждает свои знания, то право сдать ОГЭ  ему  будет  предоставлено  </a:t>
            </a:r>
            <a:r>
              <a:rPr lang="ru-RU" sz="1900" b="1" u="sng" dirty="0" smtClean="0"/>
              <a:t>в дополнительный  период</a:t>
            </a:r>
            <a:r>
              <a:rPr lang="ru-RU" sz="1900" b="1" dirty="0" smtClean="0"/>
              <a:t> </a:t>
            </a:r>
            <a:r>
              <a:rPr lang="ru-RU" sz="1900" b="1" dirty="0" smtClean="0"/>
              <a:t>(сентябрь </a:t>
            </a:r>
            <a:r>
              <a:rPr lang="ru-RU" sz="1900" b="1" dirty="0" smtClean="0"/>
              <a:t>2017 года). </a:t>
            </a:r>
            <a:r>
              <a:rPr lang="ru-RU" sz="1900" dirty="0" smtClean="0"/>
              <a:t/>
            </a:r>
            <a:br>
              <a:rPr lang="ru-RU" sz="1900" dirty="0" smtClean="0"/>
            </a:br>
            <a:r>
              <a:rPr lang="ru-RU" sz="1900" b="1" dirty="0" smtClean="0"/>
              <a:t/>
            </a:r>
            <a:br>
              <a:rPr lang="ru-RU" sz="1900" b="1" dirty="0" smtClean="0"/>
            </a:br>
            <a:r>
              <a:rPr lang="ru-RU" sz="1900" b="1" dirty="0" smtClean="0"/>
              <a:t>        Обучающиеся, удаленные с экзамена за нарушение установленного порядка проведения ГИА, или результаты которых были аннулированы государственной экзаменационной комиссией за нарушение ими установленного порядка проведения ГИА, </a:t>
            </a:r>
            <a:r>
              <a:rPr lang="ru-RU" sz="1900" b="1" u="sng" dirty="0" smtClean="0"/>
              <a:t>повторно к сдаче экзаменов </a:t>
            </a:r>
            <a:r>
              <a:rPr lang="ru-RU" sz="1900" b="1" dirty="0" smtClean="0"/>
              <a:t>в текущем учебном году по соответствующим учебным предметам </a:t>
            </a:r>
            <a:r>
              <a:rPr lang="ru-RU" sz="1900" b="1" u="sng" dirty="0" smtClean="0"/>
              <a:t>не допускаются</a:t>
            </a:r>
            <a:r>
              <a:rPr lang="ru-RU" sz="1900" b="1" dirty="0" smtClean="0"/>
              <a:t>.</a:t>
            </a:r>
            <a:br>
              <a:rPr lang="ru-RU" sz="1900" b="1" dirty="0" smtClean="0"/>
            </a:br>
            <a:r>
              <a:rPr lang="ru-RU" sz="2000" b="1" dirty="0" smtClean="0"/>
              <a:t/>
            </a:r>
            <a:br>
              <a:rPr lang="ru-RU" sz="2000" b="1" dirty="0" smtClean="0"/>
            </a:br>
            <a:endParaRPr lang="ru-RU" sz="2000" b="1" dirty="0"/>
          </a:p>
        </p:txBody>
      </p:sp>
    </p:spTree>
  </p:cSld>
  <p:clrMapOvr>
    <a:masterClrMapping/>
  </p:clrMapOvr>
  <p:transition>
    <p:plus/>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251521" y="-3790455"/>
            <a:ext cx="8496944" cy="107106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450850" algn="l" defTabSz="914400" rtl="0" eaLnBrk="1" fontAlgn="base" latinLnBrk="0" hangingPunct="1">
              <a:lnSpc>
                <a:spcPct val="100000"/>
              </a:lnSpc>
              <a:spcBef>
                <a:spcPct val="0"/>
              </a:spcBef>
              <a:spcAft>
                <a:spcPct val="0"/>
              </a:spcAft>
              <a:buClrTx/>
              <a:buSzTx/>
              <a:buFontTx/>
              <a:buNone/>
              <a:tabLst/>
            </a:pPr>
            <a:endParaRPr lang="ru-RU" sz="1400" dirty="0" smtClean="0">
              <a:solidFill>
                <a:srgbClr val="000000"/>
              </a:solidFill>
              <a:latin typeface="Arial" pitchFamily="34" charset="0"/>
              <a:ea typeface="Times New Roman" pitchFamily="18" charset="0"/>
              <a:cs typeface="Arial" pitchFamily="34" charset="0"/>
            </a:endParaRPr>
          </a:p>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450850" algn="l" defTabSz="914400" rtl="0" eaLnBrk="1" fontAlgn="base" latinLnBrk="0" hangingPunct="1">
              <a:lnSpc>
                <a:spcPct val="100000"/>
              </a:lnSpc>
              <a:spcBef>
                <a:spcPct val="0"/>
              </a:spcBef>
              <a:spcAft>
                <a:spcPct val="0"/>
              </a:spcAft>
              <a:buClrTx/>
              <a:buSzTx/>
              <a:buFontTx/>
              <a:buNone/>
              <a:tabLst/>
            </a:pPr>
            <a:endParaRPr lang="ru-RU" sz="1400" dirty="0" smtClean="0">
              <a:solidFill>
                <a:srgbClr val="000000"/>
              </a:solidFill>
              <a:latin typeface="Arial" pitchFamily="34" charset="0"/>
              <a:ea typeface="Times New Roman" pitchFamily="18" charset="0"/>
              <a:cs typeface="Arial" pitchFamily="34" charset="0"/>
            </a:endParaRPr>
          </a:p>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450850" algn="l" defTabSz="914400" rtl="0" eaLnBrk="1" fontAlgn="base" latinLnBrk="0" hangingPunct="1">
              <a:lnSpc>
                <a:spcPct val="100000"/>
              </a:lnSpc>
              <a:spcBef>
                <a:spcPct val="0"/>
              </a:spcBef>
              <a:spcAft>
                <a:spcPct val="0"/>
              </a:spcAft>
              <a:buClrTx/>
              <a:buSzTx/>
              <a:buFontTx/>
              <a:buNone/>
              <a:tabLst/>
            </a:pPr>
            <a:endParaRPr lang="ru-RU" sz="1400" dirty="0" smtClean="0">
              <a:solidFill>
                <a:srgbClr val="000000"/>
              </a:solidFill>
              <a:latin typeface="Arial" pitchFamily="34" charset="0"/>
              <a:ea typeface="Times New Roman" pitchFamily="18" charset="0"/>
              <a:cs typeface="Arial" pitchFamily="34" charset="0"/>
            </a:endParaRPr>
          </a:p>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450850" algn="l" defTabSz="914400" rtl="0" eaLnBrk="1" fontAlgn="base" latinLnBrk="0" hangingPunct="1">
              <a:lnSpc>
                <a:spcPct val="100000"/>
              </a:lnSpc>
              <a:spcBef>
                <a:spcPct val="0"/>
              </a:spcBef>
              <a:spcAft>
                <a:spcPct val="0"/>
              </a:spcAft>
              <a:buClrTx/>
              <a:buSzTx/>
              <a:buFontTx/>
              <a:buNone/>
              <a:tabLst/>
            </a:pPr>
            <a:endParaRPr lang="ru-RU" sz="1400" dirty="0" smtClean="0">
              <a:solidFill>
                <a:srgbClr val="000000"/>
              </a:solidFill>
              <a:latin typeface="Arial" pitchFamily="34" charset="0"/>
              <a:ea typeface="Times New Roman" pitchFamily="18" charset="0"/>
              <a:cs typeface="Arial" pitchFamily="34" charset="0"/>
            </a:endParaRPr>
          </a:p>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450850" algn="l" defTabSz="914400" rtl="0" eaLnBrk="1" fontAlgn="base" latinLnBrk="0" hangingPunct="1">
              <a:lnSpc>
                <a:spcPct val="100000"/>
              </a:lnSpc>
              <a:spcBef>
                <a:spcPct val="0"/>
              </a:spcBef>
              <a:spcAft>
                <a:spcPct val="0"/>
              </a:spcAft>
              <a:buClrTx/>
              <a:buSzTx/>
              <a:buFontTx/>
              <a:buNone/>
              <a:tabLst/>
            </a:pPr>
            <a:endParaRPr lang="ru-RU" sz="1400" dirty="0" smtClean="0">
              <a:solidFill>
                <a:srgbClr val="000000"/>
              </a:solidFill>
              <a:latin typeface="Arial" pitchFamily="34" charset="0"/>
              <a:ea typeface="Times New Roman" pitchFamily="18" charset="0"/>
              <a:cs typeface="Arial" pitchFamily="34" charset="0"/>
            </a:endParaRPr>
          </a:p>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450850" algn="l" defTabSz="914400" rtl="0" eaLnBrk="1" fontAlgn="base" latinLnBrk="0" hangingPunct="1">
              <a:lnSpc>
                <a:spcPct val="100000"/>
              </a:lnSpc>
              <a:spcBef>
                <a:spcPct val="0"/>
              </a:spcBef>
              <a:spcAft>
                <a:spcPct val="0"/>
              </a:spcAft>
              <a:buClrTx/>
              <a:buSzTx/>
              <a:buFontTx/>
              <a:buNone/>
              <a:tabLst/>
            </a:pPr>
            <a:endParaRPr lang="ru-RU" sz="1400" dirty="0" smtClean="0">
              <a:solidFill>
                <a:srgbClr val="000000"/>
              </a:solidFill>
              <a:latin typeface="Arial" pitchFamily="34" charset="0"/>
              <a:ea typeface="Times New Roman" pitchFamily="18" charset="0"/>
              <a:cs typeface="Arial" pitchFamily="34" charset="0"/>
            </a:endParaRPr>
          </a:p>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450850" algn="l" defTabSz="914400" rtl="0" eaLnBrk="1" fontAlgn="base" latinLnBrk="0" hangingPunct="1">
              <a:lnSpc>
                <a:spcPct val="100000"/>
              </a:lnSpc>
              <a:spcBef>
                <a:spcPct val="0"/>
              </a:spcBef>
              <a:spcAft>
                <a:spcPct val="0"/>
              </a:spcAft>
              <a:buClrTx/>
              <a:buSzTx/>
              <a:buFontTx/>
              <a:buNone/>
              <a:tabLst/>
            </a:pPr>
            <a:endParaRPr lang="ru-RU" sz="1400" dirty="0" smtClean="0">
              <a:solidFill>
                <a:srgbClr val="000000"/>
              </a:solidFill>
              <a:latin typeface="Arial" pitchFamily="34" charset="0"/>
              <a:ea typeface="Times New Roman" pitchFamily="18" charset="0"/>
              <a:cs typeface="Arial" pitchFamily="34" charset="0"/>
            </a:endParaRPr>
          </a:p>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rgbClr val="000000"/>
              </a:solidFill>
              <a:effectLst/>
              <a:latin typeface="+mj-lt"/>
              <a:ea typeface="Times New Roman" pitchFamily="18" charset="0"/>
              <a:cs typeface="Arial" pitchFamily="34" charset="0"/>
            </a:endParaRPr>
          </a:p>
          <a:p>
            <a:pPr marL="0" marR="0" lvl="0" indent="450850" algn="l" defTabSz="914400" rtl="0" eaLnBrk="1" fontAlgn="base" latinLnBrk="0" hangingPunct="1">
              <a:lnSpc>
                <a:spcPct val="100000"/>
              </a:lnSpc>
              <a:spcBef>
                <a:spcPct val="0"/>
              </a:spcBef>
              <a:spcAft>
                <a:spcPct val="0"/>
              </a:spcAft>
              <a:buClrTx/>
              <a:buSzTx/>
              <a:buFontTx/>
              <a:buNone/>
              <a:tabLst/>
            </a:pPr>
            <a:endParaRPr lang="ru-RU" sz="2400" dirty="0" smtClean="0">
              <a:solidFill>
                <a:srgbClr val="000000"/>
              </a:solidFill>
              <a:latin typeface="+mj-lt"/>
              <a:ea typeface="Times New Roman" pitchFamily="18" charset="0"/>
              <a:cs typeface="Arial" pitchFamily="34" charset="0"/>
            </a:endParaRPr>
          </a:p>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000000"/>
                </a:solidFill>
                <a:effectLst/>
                <a:latin typeface="+mj-lt"/>
                <a:ea typeface="Times New Roman" pitchFamily="18" charset="0"/>
                <a:cs typeface="Arial" pitchFamily="34" charset="0"/>
              </a:rPr>
              <a:t>Экзамен </a:t>
            </a:r>
            <a:r>
              <a:rPr kumimoji="0" lang="ru-RU" sz="2400" b="0" i="0" u="none" strike="noStrike" cap="none" normalizeH="0" baseline="0" dirty="0" smtClean="0">
                <a:ln>
                  <a:noFill/>
                </a:ln>
                <a:solidFill>
                  <a:srgbClr val="000000"/>
                </a:solidFill>
                <a:effectLst/>
                <a:latin typeface="+mj-lt"/>
                <a:ea typeface="Times New Roman" pitchFamily="18" charset="0"/>
                <a:cs typeface="Arial" pitchFamily="34" charset="0"/>
              </a:rPr>
              <a:t>сдается обучающимися самостоятельно, без помощи посторонних лиц. </a:t>
            </a:r>
          </a:p>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000000"/>
                </a:solidFill>
                <a:effectLst/>
                <a:latin typeface="+mj-lt"/>
                <a:ea typeface="Times New Roman" pitchFamily="18" charset="0"/>
                <a:cs typeface="Arial" pitchFamily="34" charset="0"/>
              </a:rPr>
              <a:t>Во время экзамена </a:t>
            </a:r>
            <a:r>
              <a:rPr kumimoji="0" lang="ru-RU" sz="2400" b="1" i="0" u="none" strike="noStrike" cap="none" normalizeH="0" baseline="0" dirty="0" smtClean="0">
                <a:ln>
                  <a:noFill/>
                </a:ln>
                <a:solidFill>
                  <a:srgbClr val="000000"/>
                </a:solidFill>
                <a:effectLst/>
                <a:latin typeface="+mj-lt"/>
                <a:ea typeface="Times New Roman" pitchFamily="18" charset="0"/>
                <a:cs typeface="Arial" pitchFamily="34" charset="0"/>
              </a:rPr>
              <a:t>на рабочем столе </a:t>
            </a:r>
            <a:r>
              <a:rPr kumimoji="0" lang="ru-RU" sz="2400" b="0" i="0" u="none" strike="noStrike" cap="none" normalizeH="0" baseline="0" dirty="0" smtClean="0">
                <a:ln>
                  <a:noFill/>
                </a:ln>
                <a:solidFill>
                  <a:srgbClr val="000000"/>
                </a:solidFill>
                <a:effectLst/>
                <a:latin typeface="+mj-lt"/>
                <a:ea typeface="Times New Roman" pitchFamily="18" charset="0"/>
                <a:cs typeface="Arial" pitchFamily="34" charset="0"/>
              </a:rPr>
              <a:t>обучающегося, помимо экзаменационных материалов, </a:t>
            </a:r>
            <a:r>
              <a:rPr kumimoji="0" lang="ru-RU" sz="2400" b="1" i="0" u="none" strike="noStrike" cap="none" normalizeH="0" baseline="0" dirty="0" smtClean="0">
                <a:ln>
                  <a:noFill/>
                </a:ln>
                <a:solidFill>
                  <a:srgbClr val="000000"/>
                </a:solidFill>
                <a:effectLst/>
                <a:latin typeface="+mj-lt"/>
                <a:ea typeface="Times New Roman" pitchFamily="18" charset="0"/>
                <a:cs typeface="Arial" pitchFamily="34" charset="0"/>
              </a:rPr>
              <a:t>находятся</a:t>
            </a:r>
            <a:r>
              <a:rPr kumimoji="0" lang="ru-RU" sz="2400" b="0" i="0" u="none" strike="noStrike" cap="none" normalizeH="0" baseline="0" dirty="0" smtClean="0">
                <a:ln>
                  <a:noFill/>
                </a:ln>
                <a:solidFill>
                  <a:srgbClr val="000000"/>
                </a:solidFill>
                <a:effectLst/>
                <a:latin typeface="+mj-lt"/>
                <a:ea typeface="Times New Roman" pitchFamily="18" charset="0"/>
                <a:cs typeface="Arial" pitchFamily="34" charset="0"/>
              </a:rPr>
              <a:t>:</a:t>
            </a:r>
            <a:endParaRPr kumimoji="0" lang="ru-RU" sz="2400" b="0" i="0" u="none" strike="noStrike" cap="none" normalizeH="0" baseline="0" dirty="0" smtClean="0">
              <a:ln>
                <a:noFill/>
              </a:ln>
              <a:solidFill>
                <a:schemeClr val="tx1"/>
              </a:solidFill>
              <a:effectLst/>
              <a:latin typeface="+mj-lt"/>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000000"/>
                </a:solidFill>
                <a:effectLst/>
                <a:latin typeface="+mj-lt"/>
                <a:ea typeface="Times New Roman" pitchFamily="18" charset="0"/>
                <a:cs typeface="Arial" pitchFamily="34" charset="0"/>
              </a:rPr>
              <a:t>а) ручка;</a:t>
            </a:r>
            <a:endParaRPr kumimoji="0" lang="ru-RU" sz="2400" b="0" i="0" u="none" strike="noStrike" cap="none" normalizeH="0" baseline="0" dirty="0" smtClean="0">
              <a:ln>
                <a:noFill/>
              </a:ln>
              <a:solidFill>
                <a:schemeClr val="tx1"/>
              </a:solidFill>
              <a:effectLst/>
              <a:latin typeface="+mj-lt"/>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000000"/>
                </a:solidFill>
                <a:effectLst/>
                <a:latin typeface="+mj-lt"/>
                <a:ea typeface="Times New Roman" pitchFamily="18" charset="0"/>
                <a:cs typeface="Arial" pitchFamily="34" charset="0"/>
              </a:rPr>
              <a:t>б) документ, удостоверяющий личность;</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000000"/>
                </a:solidFill>
                <a:effectLst/>
                <a:latin typeface="+mj-lt"/>
                <a:ea typeface="Times New Roman" pitchFamily="18" charset="0"/>
                <a:cs typeface="Arial" pitchFamily="34" charset="0"/>
              </a:rPr>
              <a:t>в) средства, перечень которых определяется </a:t>
            </a:r>
            <a:r>
              <a:rPr kumimoji="0" lang="ru-RU" sz="2400" b="0" i="0" u="none" strike="noStrike" cap="none" normalizeH="0" baseline="0" dirty="0" smtClean="0">
                <a:ln>
                  <a:noFill/>
                </a:ln>
                <a:solidFill>
                  <a:srgbClr val="000000"/>
                </a:solidFill>
                <a:effectLst/>
                <a:latin typeface="+mj-lt"/>
                <a:ea typeface="Times New Roman" pitchFamily="18" charset="0"/>
                <a:cs typeface="Arial" pitchFamily="34" charset="0"/>
              </a:rPr>
              <a:t> по учебным предметам Министерством </a:t>
            </a:r>
            <a:r>
              <a:rPr kumimoji="0" lang="ru-RU" sz="2400" b="0" i="0" u="none" strike="noStrike" cap="none" normalizeH="0" baseline="0" dirty="0" err="1" smtClean="0">
                <a:ln>
                  <a:noFill/>
                </a:ln>
                <a:solidFill>
                  <a:srgbClr val="000000"/>
                </a:solidFill>
                <a:effectLst/>
                <a:latin typeface="+mj-lt"/>
                <a:ea typeface="Times New Roman" pitchFamily="18" charset="0"/>
                <a:cs typeface="Arial" pitchFamily="34" charset="0"/>
              </a:rPr>
              <a:t>обРоссии</a:t>
            </a:r>
            <a:r>
              <a:rPr kumimoji="0" lang="ru-RU" sz="2400" b="0" i="0" u="none" strike="noStrike" cap="none" normalizeH="0" baseline="0" dirty="0" smtClean="0">
                <a:ln>
                  <a:noFill/>
                </a:ln>
                <a:solidFill>
                  <a:srgbClr val="000000"/>
                </a:solidFill>
                <a:effectLst/>
                <a:latin typeface="+mj-lt"/>
                <a:ea typeface="Times New Roman" pitchFamily="18" charset="0"/>
                <a:cs typeface="Arial" pitchFamily="34" charset="0"/>
              </a:rPr>
              <a:t> </a:t>
            </a:r>
            <a:r>
              <a:rPr kumimoji="0" lang="ru-RU" sz="2400" b="0" i="0" u="none" strike="noStrike" cap="none" normalizeH="0" baseline="0" dirty="0" smtClean="0">
                <a:ln>
                  <a:noFill/>
                </a:ln>
                <a:solidFill>
                  <a:srgbClr val="000000"/>
                </a:solidFill>
                <a:effectLst/>
                <a:latin typeface="+mj-lt"/>
                <a:ea typeface="Times New Roman" pitchFamily="18" charset="0"/>
                <a:cs typeface="Arial" pitchFamily="34" charset="0"/>
              </a:rPr>
              <a:t>по учебным предметам</a:t>
            </a:r>
            <a:r>
              <a:rPr lang="ru-RU" sz="2400" dirty="0" smtClean="0">
                <a:latin typeface="+mj-lt"/>
                <a:cs typeface="Arial" pitchFamily="34" charset="0"/>
              </a:rPr>
              <a:t>. </a:t>
            </a:r>
          </a:p>
          <a:p>
            <a:pPr indent="450850" eaLnBrk="0" fontAlgn="base" hangingPunct="0">
              <a:spcBef>
                <a:spcPct val="0"/>
              </a:spcBef>
              <a:spcAft>
                <a:spcPct val="0"/>
              </a:spcAft>
            </a:pPr>
            <a:r>
              <a:rPr lang="ru-RU" sz="2400" dirty="0" smtClean="0"/>
              <a:t>Во время экзамена обучающиеся не общаются друг с другом, свободно не перемещаются по аудитории. Во время экзамена обучающиеся выходят из аудитории и перемещаются по ППЭ в сопровождении одного из организаторов. При выходе из аудитории обучающиеся оставляют экзаменационные материалы и черновики на рабочем столе.</a:t>
            </a: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mj-lt"/>
              <a:cs typeface="Arial" pitchFamily="34" charset="0"/>
            </a:endParaRPr>
          </a:p>
        </p:txBody>
      </p:sp>
    </p:spTree>
  </p:cSld>
  <p:clrMapOvr>
    <a:masterClrMapping/>
  </p:clrMapOvr>
  <p:transition>
    <p:wheel spokes="3"/>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395536" y="194087"/>
            <a:ext cx="8568952"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sz="2800" b="0" i="0" u="none" strike="noStrike" cap="none" normalizeH="0" baseline="0" dirty="0" smtClean="0">
              <a:ln>
                <a:noFill/>
              </a:ln>
              <a:solidFill>
                <a:schemeClr val="tx1"/>
              </a:solidFill>
              <a:effectLst/>
              <a:ea typeface="Times New Roman" pitchFamily="18" charset="0"/>
              <a:cs typeface="Arial" pitchFamily="34" charset="0"/>
            </a:endParaRPr>
          </a:p>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ea typeface="Times New Roman" pitchFamily="18" charset="0"/>
                <a:cs typeface="Arial" pitchFamily="34" charset="0"/>
              </a:rPr>
              <a:t>В </a:t>
            </a:r>
            <a:r>
              <a:rPr kumimoji="0" lang="ru-RU" sz="2800" b="0" i="0" u="none" strike="noStrike" cap="none" normalizeH="0" baseline="0" dirty="0" smtClean="0">
                <a:ln>
                  <a:noFill/>
                </a:ln>
                <a:solidFill>
                  <a:schemeClr val="tx1"/>
                </a:solidFill>
                <a:effectLst/>
                <a:ea typeface="Times New Roman" pitchFamily="18" charset="0"/>
                <a:cs typeface="Arial" pitchFamily="34" charset="0"/>
              </a:rPr>
              <a:t>день проведения экзамена в ППЭ запрещается</a:t>
            </a:r>
            <a:r>
              <a:rPr kumimoji="0" lang="ru-RU" sz="2800" b="0" i="0" u="none" strike="noStrike" cap="none" normalizeH="0" dirty="0" smtClean="0">
                <a:ln>
                  <a:noFill/>
                </a:ln>
                <a:solidFill>
                  <a:schemeClr val="tx1"/>
                </a:solidFill>
                <a:effectLst/>
                <a:ea typeface="Times New Roman" pitchFamily="18" charset="0"/>
                <a:cs typeface="Arial" pitchFamily="34" charset="0"/>
              </a:rPr>
              <a:t> </a:t>
            </a:r>
            <a:r>
              <a:rPr kumimoji="0" lang="ru-RU" sz="2800" b="0" i="0" u="none" strike="noStrike" cap="none" normalizeH="0" baseline="0" dirty="0" smtClean="0">
                <a:ln>
                  <a:noFill/>
                </a:ln>
                <a:solidFill>
                  <a:schemeClr val="tx1"/>
                </a:solidFill>
                <a:effectLst/>
                <a:ea typeface="Times New Roman" pitchFamily="18" charset="0"/>
                <a:cs typeface="Arial" pitchFamily="34" charset="0"/>
              </a:rPr>
              <a:t>обучающимся иметь при себе </a:t>
            </a:r>
            <a:r>
              <a:rPr kumimoji="0" lang="ru-RU" sz="2800" b="0" i="0" u="none" strike="noStrike" cap="none" normalizeH="0" baseline="0" dirty="0" smtClean="0">
                <a:ln>
                  <a:noFill/>
                </a:ln>
                <a:solidFill>
                  <a:srgbClr val="000000"/>
                </a:solidFill>
                <a:effectLst/>
                <a:ea typeface="Times New Roman" pitchFamily="18" charset="0"/>
                <a:cs typeface="Arial" pitchFamily="34" charset="0"/>
              </a:rPr>
              <a:t>средства связи, </a:t>
            </a:r>
            <a:r>
              <a:rPr kumimoji="0" lang="ru-RU" sz="2800" b="0" i="0" u="none" strike="noStrike" cap="none" normalizeH="0" baseline="0" dirty="0" smtClean="0">
                <a:ln>
                  <a:noFill/>
                </a:ln>
                <a:solidFill>
                  <a:schemeClr val="tx1"/>
                </a:solidFill>
                <a:effectLst/>
                <a:ea typeface="Times New Roman" pitchFamily="18" charset="0"/>
                <a:cs typeface="Arial" pitchFamily="34" charset="0"/>
              </a:rPr>
              <a:t>электронно-вычислительную технику, фото, аудио и видеоаппаратуру, справочные материалы, письменные заметки и иные средства хранения и передачи информации</a:t>
            </a:r>
            <a:r>
              <a:rPr lang="ru-RU" sz="2800" dirty="0" smtClean="0">
                <a:cs typeface="Arial" pitchFamily="34" charset="0"/>
              </a:rPr>
              <a:t>.</a:t>
            </a:r>
          </a:p>
          <a:p>
            <a:pPr lvl="0" indent="450850" fontAlgn="base">
              <a:spcBef>
                <a:spcPct val="0"/>
              </a:spcBef>
              <a:spcAft>
                <a:spcPct val="0"/>
              </a:spcAft>
            </a:pPr>
            <a:r>
              <a:rPr lang="ru-RU" sz="2800" dirty="0" smtClean="0"/>
              <a:t>Лица, допустившие нарушение указанных требований или иное нарушение установленного порядка проведения ОГЭ, удаляются с экзамена. </a:t>
            </a:r>
          </a:p>
          <a:p>
            <a:pPr lvl="0" indent="450850" fontAlgn="base">
              <a:spcBef>
                <a:spcPct val="0"/>
              </a:spcBef>
              <a:spcAft>
                <a:spcPct val="0"/>
              </a:spcAft>
            </a:pPr>
            <a:endParaRPr kumimoji="0" lang="ru-RU" sz="2400" b="0" i="0" u="none" strike="noStrike" cap="none" normalizeH="0" baseline="0" dirty="0" smtClean="0">
              <a:ln>
                <a:noFill/>
              </a:ln>
              <a:solidFill>
                <a:schemeClr val="tx1"/>
              </a:solidFill>
              <a:effectLst/>
              <a:cs typeface="Arial" pitchFamily="34" charset="0"/>
            </a:endParaRPr>
          </a:p>
        </p:txBody>
      </p:sp>
    </p:spTree>
  </p:cSld>
  <p:clrMapOvr>
    <a:masterClrMapping/>
  </p:clrMapOvr>
  <p:transition>
    <p:strips dir="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7467600" cy="1196752"/>
          </a:xfrm>
        </p:spPr>
        <p:txBody>
          <a:bodyPr/>
          <a:lstStyle/>
          <a:p>
            <a:r>
              <a:rPr lang="ru-RU" dirty="0" smtClean="0">
                <a:solidFill>
                  <a:srgbClr val="002060"/>
                </a:solidFill>
              </a:rPr>
              <a:t>Проверка экзаменационных работ участников ОГЭ и их оценивание</a:t>
            </a:r>
            <a:endParaRPr lang="ru-RU" dirty="0">
              <a:solidFill>
                <a:srgbClr val="002060"/>
              </a:solidFill>
            </a:endParaRPr>
          </a:p>
        </p:txBody>
      </p:sp>
      <p:sp>
        <p:nvSpPr>
          <p:cNvPr id="3" name="Содержимое 2"/>
          <p:cNvSpPr>
            <a:spLocks noGrp="1"/>
          </p:cNvSpPr>
          <p:nvPr>
            <p:ph sz="quarter" idx="1"/>
          </p:nvPr>
        </p:nvSpPr>
        <p:spPr>
          <a:xfrm>
            <a:off x="179512" y="1268760"/>
            <a:ext cx="8496944" cy="5400600"/>
          </a:xfrm>
        </p:spPr>
        <p:txBody>
          <a:bodyPr>
            <a:normAutofit fontScale="70000" lnSpcReduction="20000"/>
          </a:bodyPr>
          <a:lstStyle/>
          <a:p>
            <a:r>
              <a:rPr lang="ru-RU" sz="3100" dirty="0" smtClean="0"/>
              <a:t>Экзаменационные работы проверяются </a:t>
            </a:r>
            <a:r>
              <a:rPr lang="ru-RU" sz="3100" u="sng" dirty="0" smtClean="0"/>
              <a:t>двумя экспертами</a:t>
            </a:r>
            <a:r>
              <a:rPr lang="ru-RU" sz="3100" dirty="0" smtClean="0"/>
              <a:t>. По результатам проверки эксперты независимо друг от друга выставляют баллы за каждый ответ на задания экзаменационной работы. Результаты каждого оценивания вносятся в протоколы проверки предметными комиссиями. </a:t>
            </a:r>
          </a:p>
          <a:p>
            <a:r>
              <a:rPr lang="ru-RU" sz="3100" dirty="0" smtClean="0"/>
              <a:t>В случае существенного расхождения в баллах, выставленных двумя экспертами, назначается </a:t>
            </a:r>
            <a:r>
              <a:rPr lang="ru-RU" sz="3100" u="sng" dirty="0" smtClean="0"/>
              <a:t>третья проверка. </a:t>
            </a:r>
            <a:r>
              <a:rPr lang="ru-RU" sz="3100" dirty="0" smtClean="0"/>
              <a:t>Существенное расхождение в баллах определено в критериях оценивания  по соответствующему учебному предмету.</a:t>
            </a:r>
          </a:p>
          <a:p>
            <a:r>
              <a:rPr lang="ru-RU" sz="3100" dirty="0" smtClean="0"/>
              <a:t>Третий эксперт назначается председателем предметной комиссии из числа экспертов, ранее не проверявших экзаменационную работу.</a:t>
            </a:r>
          </a:p>
          <a:p>
            <a:r>
              <a:rPr lang="ru-RU" sz="3100" dirty="0" smtClean="0"/>
              <a:t>Третьему эксперту представляется информация о баллах, выставленных экспертами, ранее проверявшими экзаменационную работу обучающегося</a:t>
            </a:r>
            <a:r>
              <a:rPr lang="ru-RU" sz="3100" u="sng" dirty="0" smtClean="0"/>
              <a:t>. Баллы, выставленные третьим экспертом, являются окончательными.</a:t>
            </a:r>
          </a:p>
          <a:p>
            <a:endParaRPr lang="ru-RU" dirty="0"/>
          </a:p>
        </p:txBody>
      </p:sp>
    </p:spTree>
  </p:cSld>
  <p:clrMapOvr>
    <a:masterClrMapping/>
  </p:clrMapOvr>
  <p:transition>
    <p:plus/>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03232" cy="994122"/>
          </a:xfrm>
        </p:spPr>
        <p:txBody>
          <a:bodyPr>
            <a:normAutofit fontScale="90000"/>
          </a:bodyPr>
          <a:lstStyle/>
          <a:p>
            <a:pPr algn="ctr"/>
            <a:r>
              <a:rPr lang="ru-RU" sz="3200" dirty="0" smtClean="0"/>
              <a:t>Примерная шкала баллов и оценок по русскому языку</a:t>
            </a:r>
            <a:endParaRPr lang="ru-RU" sz="3200" dirty="0"/>
          </a:p>
        </p:txBody>
      </p:sp>
      <p:sp>
        <p:nvSpPr>
          <p:cNvPr id="3" name="Содержимое 2"/>
          <p:cNvSpPr>
            <a:spLocks noGrp="1"/>
          </p:cNvSpPr>
          <p:nvPr>
            <p:ph sz="quarter" idx="1"/>
          </p:nvPr>
        </p:nvSpPr>
        <p:spPr>
          <a:xfrm>
            <a:off x="323528" y="1412776"/>
            <a:ext cx="8352928" cy="4680520"/>
          </a:xfrm>
        </p:spPr>
        <p:txBody>
          <a:bodyPr>
            <a:normAutofit fontScale="85000" lnSpcReduction="20000"/>
          </a:bodyPr>
          <a:lstStyle/>
          <a:p>
            <a:r>
              <a:rPr lang="ru-RU" sz="2800" dirty="0" smtClean="0"/>
              <a:t>0 – 14 баллов – </a:t>
            </a:r>
            <a:r>
              <a:rPr lang="ru-RU" sz="2800" dirty="0" smtClean="0">
                <a:solidFill>
                  <a:srgbClr val="FF0000"/>
                </a:solidFill>
              </a:rPr>
              <a:t>оценка «2»</a:t>
            </a:r>
          </a:p>
          <a:p>
            <a:endParaRPr lang="ru-RU" sz="2800" dirty="0" smtClean="0"/>
          </a:p>
          <a:p>
            <a:r>
              <a:rPr lang="ru-RU" sz="2800" dirty="0" smtClean="0"/>
              <a:t>15 – 24 балла – </a:t>
            </a:r>
            <a:r>
              <a:rPr lang="ru-RU" sz="2800" dirty="0" smtClean="0">
                <a:solidFill>
                  <a:srgbClr val="FF0000"/>
                </a:solidFill>
              </a:rPr>
              <a:t>оценка «3»</a:t>
            </a:r>
          </a:p>
          <a:p>
            <a:endParaRPr lang="ru-RU" sz="2800" dirty="0" smtClean="0"/>
          </a:p>
          <a:p>
            <a:r>
              <a:rPr lang="ru-RU" sz="2800" dirty="0" smtClean="0"/>
              <a:t>25 – 33 балла – </a:t>
            </a:r>
            <a:r>
              <a:rPr lang="ru-RU" sz="2800" dirty="0" smtClean="0">
                <a:solidFill>
                  <a:srgbClr val="FF0000"/>
                </a:solidFill>
              </a:rPr>
              <a:t>оценка «4»</a:t>
            </a:r>
            <a:r>
              <a:rPr lang="ru-RU" sz="2800" dirty="0" smtClean="0"/>
              <a:t>, из них не менее 4 баллов  за  грамотность (по критериям ГК1 – ГК4); если по критериям ГК1 – ГК4  учащийся набрал менее 4 баллов, выставляется отметка «3».</a:t>
            </a:r>
          </a:p>
          <a:p>
            <a:endParaRPr lang="ru-RU" sz="2800" dirty="0" smtClean="0"/>
          </a:p>
          <a:p>
            <a:r>
              <a:rPr lang="ru-RU" sz="2800" dirty="0" smtClean="0"/>
              <a:t>34 – 39 балла – </a:t>
            </a:r>
            <a:r>
              <a:rPr lang="ru-RU" sz="2800" dirty="0" smtClean="0">
                <a:solidFill>
                  <a:srgbClr val="FF0000"/>
                </a:solidFill>
              </a:rPr>
              <a:t>оценка «5»</a:t>
            </a:r>
            <a:r>
              <a:rPr lang="ru-RU" sz="2800" dirty="0" smtClean="0"/>
              <a:t>, из них не менее 6 баллов  за  грамотность (по критериям ГК1 – ГК4); если по критериям ГК1 – ГК4  учащийся набрал менее 6 баллов, выставляется отметка «4».</a:t>
            </a:r>
            <a:endParaRPr lang="ru-RU" sz="2800" dirty="0"/>
          </a:p>
        </p:txBody>
      </p:sp>
    </p:spTree>
  </p:cSld>
  <p:clrMapOvr>
    <a:masterClrMapping/>
  </p:clrMapOvr>
  <p:transition>
    <p:spli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200" dirty="0" smtClean="0"/>
              <a:t>Примерная шкала баллов и оценок по математике</a:t>
            </a:r>
            <a:endParaRPr lang="ru-RU" sz="3200" dirty="0"/>
          </a:p>
        </p:txBody>
      </p:sp>
      <p:sp>
        <p:nvSpPr>
          <p:cNvPr id="3" name="Содержимое 2"/>
          <p:cNvSpPr>
            <a:spLocks noGrp="1"/>
          </p:cNvSpPr>
          <p:nvPr>
            <p:ph sz="quarter" idx="1"/>
          </p:nvPr>
        </p:nvSpPr>
        <p:spPr/>
        <p:txBody>
          <a:bodyPr>
            <a:normAutofit/>
          </a:bodyPr>
          <a:lstStyle/>
          <a:p>
            <a:pPr>
              <a:defRPr/>
            </a:pPr>
            <a:r>
              <a:rPr lang="ru-RU" sz="2800" dirty="0" smtClean="0"/>
              <a:t>0 – 7 баллов – </a:t>
            </a:r>
            <a:r>
              <a:rPr lang="ru-RU" sz="2800" dirty="0" smtClean="0">
                <a:solidFill>
                  <a:srgbClr val="FF0000"/>
                </a:solidFill>
              </a:rPr>
              <a:t>оценка «2»</a:t>
            </a:r>
          </a:p>
          <a:p>
            <a:pPr>
              <a:defRPr/>
            </a:pPr>
            <a:endParaRPr lang="ru-RU" sz="2800" dirty="0" smtClean="0"/>
          </a:p>
          <a:p>
            <a:pPr>
              <a:defRPr/>
            </a:pPr>
            <a:r>
              <a:rPr lang="ru-RU" sz="2800" dirty="0" smtClean="0"/>
              <a:t>8 – 14 баллов – </a:t>
            </a:r>
            <a:r>
              <a:rPr lang="ru-RU" sz="2800" dirty="0" smtClean="0">
                <a:solidFill>
                  <a:srgbClr val="FF0000"/>
                </a:solidFill>
              </a:rPr>
              <a:t>оценка «3»</a:t>
            </a:r>
          </a:p>
          <a:p>
            <a:pPr>
              <a:defRPr/>
            </a:pPr>
            <a:endParaRPr lang="ru-RU" sz="2800" dirty="0" smtClean="0"/>
          </a:p>
          <a:p>
            <a:pPr>
              <a:defRPr/>
            </a:pPr>
            <a:r>
              <a:rPr lang="ru-RU" sz="2800" dirty="0" smtClean="0"/>
              <a:t>15 – 21 балл – </a:t>
            </a:r>
            <a:r>
              <a:rPr lang="ru-RU" sz="2800" dirty="0" smtClean="0">
                <a:solidFill>
                  <a:srgbClr val="FF0000"/>
                </a:solidFill>
              </a:rPr>
              <a:t>оценка «4»</a:t>
            </a:r>
          </a:p>
          <a:p>
            <a:pPr>
              <a:defRPr/>
            </a:pPr>
            <a:endParaRPr lang="ru-RU" sz="2800" dirty="0" smtClean="0"/>
          </a:p>
          <a:p>
            <a:pPr>
              <a:defRPr/>
            </a:pPr>
            <a:r>
              <a:rPr lang="ru-RU" sz="2800" dirty="0" smtClean="0"/>
              <a:t>22 – 32 балла – </a:t>
            </a:r>
            <a:r>
              <a:rPr lang="ru-RU" sz="2800" dirty="0" smtClean="0">
                <a:solidFill>
                  <a:srgbClr val="FF0000"/>
                </a:solidFill>
              </a:rPr>
              <a:t>оценка «5»</a:t>
            </a:r>
            <a:endParaRPr lang="ru-RU" sz="2800" dirty="0">
              <a:solidFill>
                <a:srgbClr val="FF0000"/>
              </a:solidFill>
            </a:endParaRPr>
          </a:p>
        </p:txBody>
      </p:sp>
    </p:spTree>
  </p:cSld>
  <p:clrMapOvr>
    <a:masterClrMapping/>
  </p:clrMapOvr>
  <p:transition>
    <p:split dir="in"/>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62074"/>
          </a:xfrm>
        </p:spPr>
        <p:txBody>
          <a:bodyPr>
            <a:normAutofit/>
          </a:bodyPr>
          <a:lstStyle/>
          <a:p>
            <a:pPr algn="ctr"/>
            <a:r>
              <a:rPr lang="ru-RU" u="sng" dirty="0" smtClean="0">
                <a:latin typeface="Times New Roman" pitchFamily="18" charset="0"/>
                <a:cs typeface="Times New Roman" pitchFamily="18" charset="0"/>
              </a:rPr>
              <a:t>Математика</a:t>
            </a:r>
            <a:endParaRPr lang="ru-RU" u="sng" dirty="0">
              <a:latin typeface="Times New Roman" pitchFamily="18" charset="0"/>
              <a:cs typeface="Times New Roman" pitchFamily="18" charset="0"/>
            </a:endParaRPr>
          </a:p>
        </p:txBody>
      </p:sp>
      <p:sp>
        <p:nvSpPr>
          <p:cNvPr id="3" name="Содержимое 2"/>
          <p:cNvSpPr>
            <a:spLocks noGrp="1"/>
          </p:cNvSpPr>
          <p:nvPr>
            <p:ph sz="quarter" idx="1"/>
          </p:nvPr>
        </p:nvSpPr>
        <p:spPr>
          <a:xfrm>
            <a:off x="457200" y="980728"/>
            <a:ext cx="8219256" cy="5328592"/>
          </a:xfrm>
        </p:spPr>
        <p:txBody>
          <a:bodyPr>
            <a:normAutofit fontScale="85000" lnSpcReduction="20000"/>
          </a:bodyPr>
          <a:lstStyle/>
          <a:p>
            <a:pPr algn="just" eaLnBrk="0" hangingPunct="0">
              <a:buNone/>
              <a:defRPr/>
            </a:pPr>
            <a:r>
              <a:rPr lang="ru-RU" dirty="0" smtClean="0">
                <a:solidFill>
                  <a:srgbClr val="000066"/>
                </a:solidFill>
                <a:latin typeface="Times New Roman" pitchFamily="18" charset="0"/>
                <a:cs typeface="Times New Roman" pitchFamily="18" charset="0"/>
              </a:rPr>
              <a:t>	       </a:t>
            </a:r>
            <a:r>
              <a:rPr lang="ru-RU" sz="2300" dirty="0" smtClean="0">
                <a:solidFill>
                  <a:srgbClr val="000066"/>
                </a:solidFill>
                <a:latin typeface="Times New Roman" pitchFamily="18" charset="0"/>
                <a:cs typeface="Times New Roman" pitchFamily="18" charset="0"/>
              </a:rPr>
              <a:t>    </a:t>
            </a:r>
            <a:r>
              <a:rPr lang="ru-RU" sz="2300" dirty="0" smtClean="0"/>
              <a:t>Максимальное </a:t>
            </a:r>
            <a:r>
              <a:rPr lang="ru-RU" sz="2300" dirty="0" smtClean="0"/>
              <a:t>количество баллов, которое может получить экзаменуемый за </a:t>
            </a:r>
            <a:r>
              <a:rPr lang="ru-RU" sz="2300" dirty="0" smtClean="0"/>
              <a:t>выполнение </a:t>
            </a:r>
            <a:r>
              <a:rPr lang="ru-RU" sz="2300" dirty="0" smtClean="0"/>
              <a:t>всей </a:t>
            </a:r>
            <a:r>
              <a:rPr lang="ru-RU" sz="2300" dirty="0" smtClean="0"/>
              <a:t>экзаменационной </a:t>
            </a:r>
            <a:r>
              <a:rPr lang="ru-RU" sz="2300" dirty="0" smtClean="0"/>
              <a:t>работы, </a:t>
            </a:r>
            <a:r>
              <a:rPr lang="ru-RU" sz="2300" dirty="0" smtClean="0"/>
              <a:t>– 32 балла. </a:t>
            </a:r>
            <a:r>
              <a:rPr lang="ru-RU" sz="2300" dirty="0" smtClean="0"/>
              <a:t>Из них </a:t>
            </a:r>
            <a:r>
              <a:rPr lang="ru-RU" sz="2300" dirty="0" smtClean="0"/>
              <a:t>– за модуль </a:t>
            </a:r>
            <a:r>
              <a:rPr lang="ru-RU" sz="2300" dirty="0" smtClean="0"/>
              <a:t>«Алгебра» </a:t>
            </a:r>
            <a:r>
              <a:rPr lang="ru-RU" sz="2300" dirty="0" smtClean="0"/>
              <a:t>– 14 баллов</a:t>
            </a:r>
            <a:r>
              <a:rPr lang="ru-RU" sz="2300" dirty="0" smtClean="0"/>
              <a:t>, за модуль </a:t>
            </a:r>
            <a:r>
              <a:rPr lang="ru-RU" sz="2300" dirty="0" smtClean="0"/>
              <a:t>«Геометрия</a:t>
            </a:r>
            <a:r>
              <a:rPr lang="ru-RU" sz="2300" dirty="0" smtClean="0"/>
              <a:t>» </a:t>
            </a:r>
            <a:r>
              <a:rPr lang="ru-RU" sz="2300" dirty="0" smtClean="0"/>
              <a:t>– 11 баллов</a:t>
            </a:r>
            <a:r>
              <a:rPr lang="ru-RU" sz="2300" dirty="0" smtClean="0"/>
              <a:t>, за модуль «Реальная математика» </a:t>
            </a:r>
            <a:r>
              <a:rPr lang="ru-RU" sz="2300" dirty="0" smtClean="0"/>
              <a:t>– 7 </a:t>
            </a:r>
            <a:r>
              <a:rPr lang="ru-RU" sz="2300" dirty="0" smtClean="0"/>
              <a:t>баллов</a:t>
            </a:r>
            <a:r>
              <a:rPr lang="ru-RU" sz="2300" dirty="0" smtClean="0"/>
              <a:t>.</a:t>
            </a:r>
          </a:p>
          <a:p>
            <a:pPr algn="just">
              <a:buNone/>
            </a:pPr>
            <a:r>
              <a:rPr lang="ru-RU" sz="2300" dirty="0" smtClean="0"/>
              <a:t>     </a:t>
            </a:r>
            <a:r>
              <a:rPr lang="ru-RU" sz="2300" dirty="0" smtClean="0"/>
              <a:t>	</a:t>
            </a:r>
            <a:r>
              <a:rPr lang="ru-RU" sz="2300" dirty="0" smtClean="0"/>
              <a:t>Рекомендуемый минимальный </a:t>
            </a:r>
            <a:r>
              <a:rPr lang="ru-RU" sz="2300" dirty="0" smtClean="0"/>
              <a:t>результат выполнения экзаменационной работы</a:t>
            </a:r>
            <a:r>
              <a:rPr lang="ru-RU" sz="2300" dirty="0" smtClean="0"/>
              <a:t>, свидетельствующий </a:t>
            </a:r>
            <a:r>
              <a:rPr lang="ru-RU" sz="2300" dirty="0" smtClean="0"/>
              <a:t>об освоении </a:t>
            </a:r>
            <a:r>
              <a:rPr lang="ru-RU" sz="2300" dirty="0" smtClean="0"/>
              <a:t>Федерального </a:t>
            </a:r>
            <a:r>
              <a:rPr lang="ru-RU" sz="2300" dirty="0" smtClean="0"/>
              <a:t>компонента образовательного стандарта в </a:t>
            </a:r>
            <a:r>
              <a:rPr lang="ru-RU" sz="2300" dirty="0" smtClean="0"/>
              <a:t>предметной </a:t>
            </a:r>
            <a:r>
              <a:rPr lang="ru-RU" sz="2300" dirty="0" smtClean="0"/>
              <a:t>области «Математика», </a:t>
            </a:r>
            <a:r>
              <a:rPr lang="ru-RU" sz="2300" dirty="0" smtClean="0"/>
              <a:t> – 8 </a:t>
            </a:r>
            <a:r>
              <a:rPr lang="ru-RU" sz="2300" dirty="0" smtClean="0"/>
              <a:t>баллов, набранные в сумме за выполнение заданий </a:t>
            </a:r>
            <a:r>
              <a:rPr lang="ru-RU" sz="2300" dirty="0" smtClean="0"/>
              <a:t>всех </a:t>
            </a:r>
            <a:r>
              <a:rPr lang="ru-RU" sz="2300" dirty="0" smtClean="0"/>
              <a:t>трёх модулей, при условии, </a:t>
            </a:r>
            <a:r>
              <a:rPr lang="ru-RU" sz="2300" dirty="0" smtClean="0"/>
              <a:t>что из </a:t>
            </a:r>
            <a:r>
              <a:rPr lang="ru-RU" sz="2300" dirty="0" smtClean="0"/>
              <a:t>них не менее 3 баллов по модулю «Алгебра», не </a:t>
            </a:r>
            <a:r>
              <a:rPr lang="ru-RU" sz="2300" dirty="0" smtClean="0"/>
              <a:t>менее </a:t>
            </a:r>
            <a:r>
              <a:rPr lang="ru-RU" sz="2300" dirty="0" smtClean="0"/>
              <a:t>2 баллов по модулю «Геометрия» и не менее 2 баллов по модулю «Реальная </a:t>
            </a:r>
            <a:r>
              <a:rPr lang="ru-RU" sz="2300" dirty="0" smtClean="0"/>
              <a:t>математика».</a:t>
            </a:r>
          </a:p>
          <a:p>
            <a:pPr>
              <a:buNone/>
            </a:pPr>
            <a:r>
              <a:rPr lang="ru-RU" dirty="0" smtClean="0">
                <a:solidFill>
                  <a:srgbClr val="000066"/>
                </a:solidFill>
                <a:latin typeface="Times New Roman" pitchFamily="18" charset="0"/>
                <a:cs typeface="Times New Roman" pitchFamily="18" charset="0"/>
              </a:rPr>
              <a:t>         </a:t>
            </a:r>
          </a:p>
          <a:p>
            <a:pPr algn="just" eaLnBrk="0" hangingPunct="0">
              <a:defRPr/>
            </a:pPr>
            <a:r>
              <a:rPr lang="ru-RU" dirty="0" smtClean="0">
                <a:solidFill>
                  <a:srgbClr val="000066"/>
                </a:solidFill>
                <a:latin typeface="Times New Roman" pitchFamily="18" charset="0"/>
                <a:cs typeface="Times New Roman" pitchFamily="18" charset="0"/>
              </a:rPr>
              <a:t>         4б + </a:t>
            </a:r>
            <a:r>
              <a:rPr lang="ru-RU" dirty="0" smtClean="0">
                <a:solidFill>
                  <a:srgbClr val="FF0000"/>
                </a:solidFill>
                <a:latin typeface="Times New Roman" pitchFamily="18" charset="0"/>
                <a:cs typeface="Times New Roman" pitchFamily="18" charset="0"/>
              </a:rPr>
              <a:t>1б</a:t>
            </a:r>
            <a:r>
              <a:rPr lang="ru-RU" dirty="0" smtClean="0">
                <a:solidFill>
                  <a:srgbClr val="000066"/>
                </a:solidFill>
                <a:latin typeface="Times New Roman" pitchFamily="18" charset="0"/>
                <a:cs typeface="Times New Roman" pitchFamily="18" charset="0"/>
              </a:rPr>
              <a:t> + 3б =  8б     Оценка «2»</a:t>
            </a:r>
          </a:p>
          <a:p>
            <a:pPr algn="just" eaLnBrk="0" hangingPunct="0">
              <a:defRPr/>
            </a:pPr>
            <a:r>
              <a:rPr lang="ru-RU" dirty="0" smtClean="0">
                <a:solidFill>
                  <a:srgbClr val="000066"/>
                </a:solidFill>
                <a:latin typeface="Times New Roman" pitchFamily="18" charset="0"/>
                <a:cs typeface="Times New Roman" pitchFamily="18" charset="0"/>
              </a:rPr>
              <a:t>         </a:t>
            </a:r>
            <a:r>
              <a:rPr lang="ru-RU" dirty="0" smtClean="0">
                <a:solidFill>
                  <a:srgbClr val="FF0000"/>
                </a:solidFill>
                <a:latin typeface="Times New Roman" pitchFamily="18" charset="0"/>
                <a:cs typeface="Times New Roman" pitchFamily="18" charset="0"/>
              </a:rPr>
              <a:t>2б </a:t>
            </a:r>
            <a:r>
              <a:rPr lang="ru-RU" dirty="0" smtClean="0">
                <a:solidFill>
                  <a:srgbClr val="000066"/>
                </a:solidFill>
                <a:latin typeface="Times New Roman" pitchFamily="18" charset="0"/>
                <a:cs typeface="Times New Roman" pitchFamily="18" charset="0"/>
              </a:rPr>
              <a:t>+ 3б + </a:t>
            </a:r>
            <a:r>
              <a:rPr lang="ru-RU" dirty="0" err="1" smtClean="0">
                <a:solidFill>
                  <a:srgbClr val="000066"/>
                </a:solidFill>
                <a:latin typeface="Times New Roman" pitchFamily="18" charset="0"/>
                <a:cs typeface="Times New Roman" pitchFamily="18" charset="0"/>
              </a:rPr>
              <a:t>3б</a:t>
            </a:r>
            <a:r>
              <a:rPr lang="ru-RU" dirty="0" smtClean="0">
                <a:solidFill>
                  <a:srgbClr val="000066"/>
                </a:solidFill>
                <a:latin typeface="Times New Roman" pitchFamily="18" charset="0"/>
                <a:cs typeface="Times New Roman" pitchFamily="18" charset="0"/>
              </a:rPr>
              <a:t> = 8б      Оценка «2»</a:t>
            </a:r>
          </a:p>
          <a:p>
            <a:pPr algn="just" eaLnBrk="0" hangingPunct="0">
              <a:defRPr/>
            </a:pPr>
            <a:r>
              <a:rPr lang="ru-RU" dirty="0" smtClean="0">
                <a:solidFill>
                  <a:srgbClr val="000066"/>
                </a:solidFill>
                <a:latin typeface="Times New Roman" pitchFamily="18" charset="0"/>
                <a:cs typeface="Times New Roman" pitchFamily="18" charset="0"/>
              </a:rPr>
              <a:t>         5б + 2б + </a:t>
            </a:r>
            <a:r>
              <a:rPr lang="ru-RU" dirty="0" smtClean="0">
                <a:solidFill>
                  <a:srgbClr val="FF0000"/>
                </a:solidFill>
                <a:latin typeface="Times New Roman" pitchFamily="18" charset="0"/>
                <a:cs typeface="Times New Roman" pitchFamily="18" charset="0"/>
              </a:rPr>
              <a:t>1б</a:t>
            </a:r>
            <a:r>
              <a:rPr lang="ru-RU" dirty="0" smtClean="0">
                <a:solidFill>
                  <a:srgbClr val="000066"/>
                </a:solidFill>
                <a:latin typeface="Times New Roman" pitchFamily="18" charset="0"/>
                <a:cs typeface="Times New Roman" pitchFamily="18" charset="0"/>
              </a:rPr>
              <a:t> = 8б      Оценка «2»</a:t>
            </a:r>
          </a:p>
          <a:p>
            <a:pPr algn="just" eaLnBrk="0" hangingPunct="0">
              <a:defRPr/>
            </a:pPr>
            <a:r>
              <a:rPr lang="ru-RU" b="1" dirty="0" smtClean="0">
                <a:solidFill>
                  <a:srgbClr val="000066"/>
                </a:solidFill>
                <a:latin typeface="Times New Roman" pitchFamily="18" charset="0"/>
                <a:cs typeface="Times New Roman" pitchFamily="18" charset="0"/>
              </a:rPr>
              <a:t>         </a:t>
            </a:r>
            <a:r>
              <a:rPr lang="ru-RU" dirty="0" smtClean="0">
                <a:solidFill>
                  <a:srgbClr val="000066"/>
                </a:solidFill>
                <a:latin typeface="Times New Roman" pitchFamily="18" charset="0"/>
                <a:cs typeface="Times New Roman" pitchFamily="18" charset="0"/>
              </a:rPr>
              <a:t>3б + 2б + </a:t>
            </a:r>
            <a:r>
              <a:rPr lang="ru-RU" dirty="0" err="1" smtClean="0">
                <a:solidFill>
                  <a:srgbClr val="000066"/>
                </a:solidFill>
                <a:latin typeface="Times New Roman" pitchFamily="18" charset="0"/>
                <a:cs typeface="Times New Roman" pitchFamily="18" charset="0"/>
              </a:rPr>
              <a:t>2б</a:t>
            </a:r>
            <a:r>
              <a:rPr lang="ru-RU" dirty="0" smtClean="0">
                <a:solidFill>
                  <a:srgbClr val="000066"/>
                </a:solidFill>
                <a:latin typeface="Times New Roman" pitchFamily="18" charset="0"/>
                <a:cs typeface="Times New Roman" pitchFamily="18" charset="0"/>
              </a:rPr>
              <a:t> = </a:t>
            </a:r>
            <a:r>
              <a:rPr lang="ru-RU" dirty="0" smtClean="0">
                <a:solidFill>
                  <a:srgbClr val="FF0000"/>
                </a:solidFill>
                <a:latin typeface="Times New Roman" pitchFamily="18" charset="0"/>
                <a:cs typeface="Times New Roman" pitchFamily="18" charset="0"/>
              </a:rPr>
              <a:t>7б      </a:t>
            </a:r>
            <a:r>
              <a:rPr lang="ru-RU" dirty="0" smtClean="0">
                <a:solidFill>
                  <a:srgbClr val="000066"/>
                </a:solidFill>
                <a:latin typeface="Times New Roman" pitchFamily="18" charset="0"/>
                <a:cs typeface="Times New Roman" pitchFamily="18" charset="0"/>
              </a:rPr>
              <a:t>Оценка «2</a:t>
            </a:r>
            <a:r>
              <a:rPr lang="ru-RU" dirty="0" smtClean="0">
                <a:solidFill>
                  <a:srgbClr val="000066"/>
                </a:solidFill>
                <a:latin typeface="Times New Roman" pitchFamily="18" charset="0"/>
                <a:cs typeface="Times New Roman" pitchFamily="18" charset="0"/>
              </a:rPr>
              <a:t>»</a:t>
            </a:r>
          </a:p>
          <a:p>
            <a:pPr algn="just" eaLnBrk="0" hangingPunct="0">
              <a:defRPr/>
            </a:pPr>
            <a:r>
              <a:rPr lang="ru-RU" dirty="0" smtClean="0">
                <a:solidFill>
                  <a:srgbClr val="000066"/>
                </a:solidFill>
                <a:latin typeface="Times New Roman" pitchFamily="18" charset="0"/>
                <a:cs typeface="Times New Roman" pitchFamily="18" charset="0"/>
              </a:rPr>
              <a:t>         3б </a:t>
            </a:r>
            <a:r>
              <a:rPr lang="ru-RU" dirty="0" smtClean="0">
                <a:solidFill>
                  <a:srgbClr val="000066"/>
                </a:solidFill>
                <a:latin typeface="Times New Roman" pitchFamily="18" charset="0"/>
                <a:cs typeface="Times New Roman" pitchFamily="18" charset="0"/>
              </a:rPr>
              <a:t>+ </a:t>
            </a:r>
            <a:r>
              <a:rPr lang="ru-RU" dirty="0" err="1" smtClean="0">
                <a:solidFill>
                  <a:srgbClr val="000066"/>
                </a:solidFill>
                <a:latin typeface="Times New Roman" pitchFamily="18" charset="0"/>
                <a:cs typeface="Times New Roman" pitchFamily="18" charset="0"/>
              </a:rPr>
              <a:t>3б</a:t>
            </a:r>
            <a:r>
              <a:rPr lang="ru-RU" dirty="0" smtClean="0">
                <a:solidFill>
                  <a:srgbClr val="000066"/>
                </a:solidFill>
                <a:latin typeface="Times New Roman" pitchFamily="18" charset="0"/>
                <a:cs typeface="Times New Roman" pitchFamily="18" charset="0"/>
              </a:rPr>
              <a:t> + 2б = 8б      Оценка «3»</a:t>
            </a:r>
            <a:endParaRPr lang="ru-RU" dirty="0" smtClean="0">
              <a:solidFill>
                <a:srgbClr val="FF0000"/>
              </a:solidFill>
              <a:latin typeface="Times New Roman" pitchFamily="18" charset="0"/>
              <a:cs typeface="Times New Roman" pitchFamily="18" charset="0"/>
            </a:endParaRPr>
          </a:p>
          <a:p>
            <a:pPr>
              <a:defRPr/>
            </a:pPr>
            <a:endParaRPr lang="ru-RU" dirty="0" smtClean="0">
              <a:latin typeface="Times New Roman" pitchFamily="18" charset="0"/>
              <a:cs typeface="Times New Roman" pitchFamily="18" charset="0"/>
            </a:endParaRPr>
          </a:p>
          <a:p>
            <a:pPr>
              <a:buNone/>
            </a:pPr>
            <a:endParaRPr lang="ru-RU" dirty="0" smtClean="0"/>
          </a:p>
          <a:p>
            <a:pPr>
              <a:buNone/>
            </a:pPr>
            <a:endParaRPr lang="ru-RU" dirty="0"/>
          </a:p>
        </p:txBody>
      </p:sp>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7848872" cy="5525236"/>
          </a:xfrm>
        </p:spPr>
        <p:txBody>
          <a:bodyPr>
            <a:normAutofit fontScale="90000"/>
          </a:bodyPr>
          <a:lstStyle/>
          <a:p>
            <a:pPr algn="just">
              <a:lnSpc>
                <a:spcPct val="150000"/>
              </a:lnSpc>
            </a:pPr>
            <a:r>
              <a:rPr lang="ru-RU" dirty="0" smtClean="0"/>
              <a:t>	</a:t>
            </a:r>
            <a:r>
              <a:rPr lang="ru-RU" sz="2700" b="1" dirty="0" smtClean="0"/>
              <a:t>Выпускник 9-го класса имеет право в случае несогласия с выставленными баллами в 2-дневный срок после официального оглашения результатов экзамена подать апелляцию в письменной форме в конфликтную комиссию, созданную республиканским органом управления образованием, ознакомиться со своей письменной работой, проверенной экзаменационной комиссией.</a:t>
            </a:r>
            <a:endParaRPr lang="ru-RU" sz="2700" b="1" dirty="0"/>
          </a:p>
        </p:txBody>
      </p:sp>
    </p:spTree>
  </p:cSld>
  <p:clrMapOvr>
    <a:masterClrMapping/>
  </p:clrMapOvr>
  <p:transition>
    <p:diamon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sz="quarter" idx="1"/>
          </p:nvPr>
        </p:nvSpPr>
        <p:spPr>
          <a:xfrm>
            <a:off x="457200" y="188640"/>
            <a:ext cx="8003232" cy="6408712"/>
          </a:xfrm>
        </p:spPr>
        <p:txBody>
          <a:bodyPr>
            <a:normAutofit fontScale="92500" lnSpcReduction="20000"/>
          </a:bodyPr>
          <a:lstStyle/>
          <a:p>
            <a:pPr algn="ctr">
              <a:buNone/>
            </a:pPr>
            <a:r>
              <a:rPr lang="ru-RU" b="1" dirty="0" smtClean="0">
                <a:solidFill>
                  <a:schemeClr val="accent2">
                    <a:lumMod val="75000"/>
                  </a:schemeClr>
                </a:solidFill>
              </a:rPr>
              <a:t>Нормативно-правовая база ОГЭ – </a:t>
            </a:r>
            <a:r>
              <a:rPr lang="ru-RU" b="1" dirty="0" smtClean="0">
                <a:solidFill>
                  <a:schemeClr val="accent2">
                    <a:lumMod val="75000"/>
                  </a:schemeClr>
                </a:solidFill>
              </a:rPr>
              <a:t>2017</a:t>
            </a:r>
            <a:endParaRPr lang="ru-RU" b="1" dirty="0" smtClean="0">
              <a:solidFill>
                <a:schemeClr val="accent2">
                  <a:lumMod val="75000"/>
                </a:schemeClr>
              </a:solidFill>
            </a:endParaRPr>
          </a:p>
          <a:p>
            <a:pPr algn="ctr">
              <a:buNone/>
            </a:pPr>
            <a:endParaRPr lang="ru-RU" b="1" dirty="0" smtClean="0"/>
          </a:p>
          <a:p>
            <a:pPr algn="just">
              <a:buFont typeface="Wingdings" pitchFamily="2" charset="2"/>
              <a:buChar char="ü"/>
            </a:pPr>
            <a:r>
              <a:rPr lang="ru-RU" sz="2300" dirty="0" smtClean="0"/>
              <a:t>Федеральный закон от 29.12.2012 г. № 273-ФЗ «Об образовании</a:t>
            </a:r>
            <a:r>
              <a:rPr lang="en-US" sz="2300" dirty="0" smtClean="0"/>
              <a:t> </a:t>
            </a:r>
            <a:r>
              <a:rPr lang="ru-RU" sz="2300" dirty="0" smtClean="0"/>
              <a:t>в</a:t>
            </a:r>
            <a:r>
              <a:rPr lang="en-US" sz="2300" dirty="0" smtClean="0"/>
              <a:t> </a:t>
            </a:r>
            <a:r>
              <a:rPr lang="ru-RU" sz="2300" dirty="0" smtClean="0"/>
              <a:t>Российской</a:t>
            </a:r>
            <a:r>
              <a:rPr lang="en-US" sz="2300" dirty="0" smtClean="0"/>
              <a:t> </a:t>
            </a:r>
            <a:r>
              <a:rPr lang="ru-RU" sz="2300" dirty="0" smtClean="0"/>
              <a:t>Федерации»</a:t>
            </a:r>
          </a:p>
          <a:p>
            <a:pPr algn="just">
              <a:buFont typeface="Wingdings" pitchFamily="2" charset="2"/>
              <a:buChar char="ü"/>
            </a:pPr>
            <a:r>
              <a:rPr lang="ru-RU" sz="2300" dirty="0" smtClean="0"/>
              <a:t> Порядок проведения государственной итоговой аттестации по образовательным программам основного общего образования, утвержденный приказом </a:t>
            </a:r>
            <a:r>
              <a:rPr lang="ru-RU" sz="2300" dirty="0" smtClean="0"/>
              <a:t>МО и Н РФ </a:t>
            </a:r>
            <a:r>
              <a:rPr lang="ru-RU" sz="2300" dirty="0" smtClean="0"/>
              <a:t>от 25.12.2013 № 1394 (с изменениями от 03.02.2015).</a:t>
            </a:r>
          </a:p>
          <a:p>
            <a:pPr algn="just">
              <a:buFont typeface="Wingdings" pitchFamily="2" charset="2"/>
              <a:buChar char="ü"/>
            </a:pPr>
            <a:r>
              <a:rPr lang="ru-RU" sz="2300" dirty="0" smtClean="0"/>
              <a:t> Приказ МО и Н РФ от 7.07.2015 №692 «О внесении изменений в порядок проведения ГИА по образовательным программам основного общего </a:t>
            </a:r>
            <a:r>
              <a:rPr lang="ru-RU" sz="2300" dirty="0" smtClean="0"/>
              <a:t>образования</a:t>
            </a:r>
            <a:r>
              <a:rPr lang="ru-RU" sz="2300" dirty="0" smtClean="0"/>
              <a:t>.</a:t>
            </a:r>
            <a:endParaRPr lang="ru-RU" sz="2300" dirty="0" smtClean="0"/>
          </a:p>
          <a:p>
            <a:pPr algn="just">
              <a:buFont typeface="Wingdings" pitchFamily="2" charset="2"/>
              <a:buChar char="ü"/>
            </a:pPr>
            <a:r>
              <a:rPr lang="ru-RU" sz="2300" dirty="0" smtClean="0"/>
              <a:t>Методические рекомендации, регламентирующие порядок проведения итоговой аттестации по образовательным программам основного общего и среднего общего образования (письмо </a:t>
            </a:r>
            <a:r>
              <a:rPr lang="ru-RU" sz="2300" dirty="0" err="1" smtClean="0"/>
              <a:t>Рособрнадзора</a:t>
            </a:r>
            <a:r>
              <a:rPr lang="ru-RU" sz="2300" dirty="0" smtClean="0"/>
              <a:t> </a:t>
            </a:r>
            <a:r>
              <a:rPr lang="ru-RU" dirty="0" smtClean="0"/>
              <a:t>от 20.01.2017 № </a:t>
            </a:r>
            <a:r>
              <a:rPr lang="ru-RU" dirty="0" smtClean="0"/>
              <a:t>10-30</a:t>
            </a:r>
            <a:r>
              <a:rPr lang="ru-RU" sz="2300" dirty="0" smtClean="0"/>
              <a:t>).</a:t>
            </a:r>
            <a:endParaRPr lang="ru-RU" sz="2300" dirty="0" smtClean="0"/>
          </a:p>
          <a:p>
            <a:pPr algn="just">
              <a:buFont typeface="Wingdings" pitchFamily="2" charset="2"/>
              <a:buChar char="ü"/>
            </a:pPr>
            <a:r>
              <a:rPr lang="ru-RU" sz="2300" dirty="0" smtClean="0"/>
              <a:t>Приказ </a:t>
            </a:r>
            <a:r>
              <a:rPr lang="ru-RU" sz="2300" dirty="0" smtClean="0"/>
              <a:t>МО и Н РТ от 29.11.2016 №под-2288/16 </a:t>
            </a:r>
            <a:r>
              <a:rPr lang="ru-RU" sz="2300" dirty="0" smtClean="0"/>
              <a:t>«Порядок </a:t>
            </a:r>
            <a:r>
              <a:rPr lang="ru-RU" sz="2300" dirty="0" smtClean="0"/>
              <a:t>приема и регистрации заявлений на прохождение ГИА по основным образовательным программам основного общего образования в 2017 </a:t>
            </a:r>
            <a:r>
              <a:rPr lang="ru-RU" sz="2300" dirty="0" smtClean="0"/>
              <a:t>году</a:t>
            </a:r>
            <a:r>
              <a:rPr lang="ru-RU" sz="2300" dirty="0" smtClean="0"/>
              <a:t>»</a:t>
            </a:r>
            <a:r>
              <a:rPr lang="ru-RU" sz="2300" dirty="0" smtClean="0"/>
              <a:t>.</a:t>
            </a:r>
            <a:endParaRPr lang="ru-RU" sz="2300" dirty="0" smtClean="0"/>
          </a:p>
        </p:txBody>
      </p:sp>
    </p:spTree>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052736"/>
            <a:ext cx="8280920" cy="4524315"/>
          </a:xfrm>
          <a:prstGeom prst="rect">
            <a:avLst/>
          </a:prstGeom>
        </p:spPr>
        <p:txBody>
          <a:bodyPr wrap="square">
            <a:spAutoFit/>
          </a:bodyPr>
          <a:lstStyle/>
          <a:p>
            <a:pPr algn="just"/>
            <a:r>
              <a:rPr lang="ru-RU" sz="2400" dirty="0" smtClean="0">
                <a:solidFill>
                  <a:schemeClr val="accent3">
                    <a:lumMod val="75000"/>
                  </a:schemeClr>
                </a:solidFill>
              </a:rPr>
              <a:t>      </a:t>
            </a:r>
            <a:r>
              <a:rPr lang="ru-RU" sz="2400" dirty="0" smtClean="0">
                <a:solidFill>
                  <a:schemeClr val="accent3">
                    <a:lumMod val="75000"/>
                  </a:schemeClr>
                </a:solidFill>
                <a:latin typeface="Times New Roman" pitchFamily="18" charset="0"/>
                <a:cs typeface="Times New Roman" pitchFamily="18" charset="0"/>
              </a:rPr>
              <a:t>В аттестат об основном общем образовании выставляются </a:t>
            </a:r>
            <a:r>
              <a:rPr lang="ru-RU" sz="2400" b="1" dirty="0" smtClean="0">
                <a:solidFill>
                  <a:schemeClr val="accent3">
                    <a:lumMod val="75000"/>
                  </a:schemeClr>
                </a:solidFill>
                <a:latin typeface="Times New Roman" pitchFamily="18" charset="0"/>
                <a:cs typeface="Times New Roman" pitchFamily="18" charset="0"/>
              </a:rPr>
              <a:t>итоговые отметки </a:t>
            </a:r>
            <a:r>
              <a:rPr lang="ru-RU" sz="2400" dirty="0" smtClean="0">
                <a:solidFill>
                  <a:schemeClr val="accent3">
                    <a:lumMod val="75000"/>
                  </a:schemeClr>
                </a:solidFill>
                <a:latin typeface="Times New Roman" pitchFamily="18" charset="0"/>
                <a:cs typeface="Times New Roman" pitchFamily="18" charset="0"/>
              </a:rPr>
              <a:t>по предметам, которые изучались выпускником </a:t>
            </a:r>
            <a:r>
              <a:rPr lang="ru-RU" sz="2400" b="1" dirty="0" smtClean="0">
                <a:solidFill>
                  <a:schemeClr val="accent3">
                    <a:lumMod val="75000"/>
                  </a:schemeClr>
                </a:solidFill>
                <a:latin typeface="Times New Roman" pitchFamily="18" charset="0"/>
                <a:cs typeface="Times New Roman" pitchFamily="18" charset="0"/>
              </a:rPr>
              <a:t>в 5-9 классах </a:t>
            </a:r>
            <a:r>
              <a:rPr lang="ru-RU" sz="2400" dirty="0" smtClean="0">
                <a:solidFill>
                  <a:schemeClr val="accent3">
                    <a:lumMod val="75000"/>
                  </a:schemeClr>
                </a:solidFill>
                <a:latin typeface="Times New Roman" pitchFamily="18" charset="0"/>
                <a:cs typeface="Times New Roman" pitchFamily="18" charset="0"/>
              </a:rPr>
              <a:t>(вторая ступень общего образования), то есть в аттестат помимо предметов, изучавшихся в 9-м классе, выставляется отметка по </a:t>
            </a:r>
            <a:r>
              <a:rPr lang="ru-RU" sz="2400" u="sng" dirty="0" smtClean="0">
                <a:solidFill>
                  <a:schemeClr val="accent3">
                    <a:lumMod val="75000"/>
                  </a:schemeClr>
                </a:solidFill>
                <a:latin typeface="Times New Roman" pitchFamily="18" charset="0"/>
                <a:cs typeface="Times New Roman" pitchFamily="18" charset="0"/>
              </a:rPr>
              <a:t>природоведению</a:t>
            </a:r>
            <a:r>
              <a:rPr lang="ru-RU" sz="2400" dirty="0" smtClean="0">
                <a:solidFill>
                  <a:schemeClr val="accent3">
                    <a:lumMod val="75000"/>
                  </a:schemeClr>
                </a:solidFill>
                <a:latin typeface="Times New Roman" pitchFamily="18" charset="0"/>
                <a:cs typeface="Times New Roman" pitchFamily="18" charset="0"/>
              </a:rPr>
              <a:t> (5 класс), </a:t>
            </a:r>
            <a:r>
              <a:rPr lang="ru-RU" sz="2400" u="sng" dirty="0" smtClean="0">
                <a:solidFill>
                  <a:schemeClr val="accent3">
                    <a:lumMod val="75000"/>
                  </a:schemeClr>
                </a:solidFill>
                <a:latin typeface="Times New Roman" pitchFamily="18" charset="0"/>
                <a:cs typeface="Times New Roman" pitchFamily="18" charset="0"/>
              </a:rPr>
              <a:t>музыке</a:t>
            </a:r>
            <a:r>
              <a:rPr lang="ru-RU" sz="2400" dirty="0" smtClean="0">
                <a:solidFill>
                  <a:schemeClr val="accent3">
                    <a:lumMod val="75000"/>
                  </a:schemeClr>
                </a:solidFill>
                <a:latin typeface="Times New Roman" pitchFamily="18" charset="0"/>
                <a:cs typeface="Times New Roman" pitchFamily="18" charset="0"/>
              </a:rPr>
              <a:t> (7 класс),  </a:t>
            </a:r>
            <a:r>
              <a:rPr lang="ru-RU" sz="2400" u="sng" dirty="0" smtClean="0">
                <a:solidFill>
                  <a:schemeClr val="accent3">
                    <a:lumMod val="75000"/>
                  </a:schemeClr>
                </a:solidFill>
                <a:latin typeface="Times New Roman" pitchFamily="18" charset="0"/>
                <a:cs typeface="Times New Roman" pitchFamily="18" charset="0"/>
              </a:rPr>
              <a:t>ОБЖ</a:t>
            </a:r>
            <a:r>
              <a:rPr lang="ru-RU" sz="2400" dirty="0" smtClean="0">
                <a:solidFill>
                  <a:schemeClr val="accent3">
                    <a:lumMod val="75000"/>
                  </a:schemeClr>
                </a:solidFill>
                <a:latin typeface="Times New Roman" pitchFamily="18" charset="0"/>
                <a:cs typeface="Times New Roman" pitchFamily="18" charset="0"/>
              </a:rPr>
              <a:t> (8 класс).  </a:t>
            </a:r>
          </a:p>
          <a:p>
            <a:pPr algn="just"/>
            <a:r>
              <a:rPr lang="ru-RU" sz="2400" dirty="0" smtClean="0">
                <a:solidFill>
                  <a:schemeClr val="accent3">
                    <a:lumMod val="75000"/>
                  </a:schemeClr>
                </a:solidFill>
                <a:latin typeface="Times New Roman" pitchFamily="18" charset="0"/>
                <a:cs typeface="Times New Roman" pitchFamily="18" charset="0"/>
              </a:rPr>
              <a:t>      </a:t>
            </a:r>
          </a:p>
          <a:p>
            <a:pPr algn="just"/>
            <a:r>
              <a:rPr lang="ru-RU" sz="2400" dirty="0" smtClean="0">
                <a:solidFill>
                  <a:schemeClr val="accent3">
                    <a:lumMod val="75000"/>
                  </a:schemeClr>
                </a:solidFill>
                <a:latin typeface="Times New Roman" pitchFamily="18" charset="0"/>
                <a:cs typeface="Times New Roman" pitchFamily="18" charset="0"/>
              </a:rPr>
              <a:t>       В аттестат об основном общем образовании выставляются итоговые отметки на основании годовой и экзаменационной оценки .</a:t>
            </a:r>
          </a:p>
          <a:p>
            <a:pPr algn="just"/>
            <a:r>
              <a:rPr lang="ru-RU" sz="2400" dirty="0" smtClean="0">
                <a:solidFill>
                  <a:schemeClr val="accent3">
                    <a:lumMod val="75000"/>
                  </a:schemeClr>
                </a:solidFill>
                <a:latin typeface="Times New Roman" pitchFamily="18" charset="0"/>
                <a:cs typeface="Times New Roman" pitchFamily="18" charset="0"/>
              </a:rPr>
              <a:t>	</a:t>
            </a:r>
          </a:p>
          <a:p>
            <a:pPr algn="just"/>
            <a:r>
              <a:rPr lang="ru-RU" sz="2400" dirty="0" smtClean="0">
                <a:solidFill>
                  <a:schemeClr val="accent3">
                    <a:lumMod val="75000"/>
                  </a:schemeClr>
                </a:solidFill>
                <a:latin typeface="Times New Roman" pitchFamily="18" charset="0"/>
                <a:cs typeface="Times New Roman" pitchFamily="18" charset="0"/>
              </a:rPr>
              <a:t> </a:t>
            </a:r>
            <a:endParaRPr lang="ru-RU" sz="2400" dirty="0">
              <a:solidFill>
                <a:schemeClr val="accent3">
                  <a:lumMod val="75000"/>
                </a:schemeClr>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6"/>
          </a:lnRef>
          <a:fillRef idx="2">
            <a:schemeClr val="accent6"/>
          </a:fillRef>
          <a:effectRef idx="1">
            <a:schemeClr val="accent6"/>
          </a:effectRef>
          <a:fontRef idx="minor">
            <a:schemeClr val="dk1"/>
          </a:fontRef>
        </p:style>
        <p:txBody>
          <a:bodyPr/>
          <a:lstStyle/>
          <a:p>
            <a:pPr algn="ctr"/>
            <a:r>
              <a:rPr lang="ru-RU" dirty="0" smtClean="0">
                <a:latin typeface="Times New Roman" pitchFamily="18" charset="0"/>
                <a:cs typeface="Times New Roman" pitchFamily="18" charset="0"/>
              </a:rPr>
              <a:t>Полезные ссылки</a:t>
            </a:r>
            <a:endParaRPr lang="ru-RU" dirty="0">
              <a:latin typeface="Times New Roman" pitchFamily="18" charset="0"/>
              <a:cs typeface="Times New Roman" pitchFamily="18" charset="0"/>
            </a:endParaRPr>
          </a:p>
        </p:txBody>
      </p:sp>
      <p:sp>
        <p:nvSpPr>
          <p:cNvPr id="3" name="Содержимое 2"/>
          <p:cNvSpPr>
            <a:spLocks noGrp="1"/>
          </p:cNvSpPr>
          <p:nvPr>
            <p:ph sz="quarter" idx="1"/>
          </p:nvPr>
        </p:nvSpPr>
        <p:spPr/>
        <p:style>
          <a:lnRef idx="1">
            <a:schemeClr val="accent5"/>
          </a:lnRef>
          <a:fillRef idx="2">
            <a:schemeClr val="accent5"/>
          </a:fillRef>
          <a:effectRef idx="1">
            <a:schemeClr val="accent5"/>
          </a:effectRef>
          <a:fontRef idx="minor">
            <a:schemeClr val="dk1"/>
          </a:fontRef>
        </p:style>
        <p:txBody>
          <a:bodyPr>
            <a:normAutofit/>
          </a:bodyPr>
          <a:lstStyle/>
          <a:p>
            <a:pPr>
              <a:buNone/>
            </a:pPr>
            <a:r>
              <a:rPr lang="en-US" dirty="0" smtClean="0">
                <a:solidFill>
                  <a:schemeClr val="accent1">
                    <a:lumMod val="50000"/>
                  </a:schemeClr>
                </a:solidFill>
                <a:hlinkClick r:id="rId2"/>
              </a:rPr>
              <a:t>http://mon.tatarstan.ru/</a:t>
            </a:r>
            <a:endParaRPr lang="en-US" dirty="0" smtClean="0">
              <a:solidFill>
                <a:schemeClr val="accent1">
                  <a:lumMod val="50000"/>
                </a:schemeClr>
              </a:solidFill>
            </a:endParaRPr>
          </a:p>
          <a:p>
            <a:pPr>
              <a:buNone/>
            </a:pPr>
            <a:endParaRPr lang="en-US" dirty="0" smtClean="0">
              <a:solidFill>
                <a:schemeClr val="accent1">
                  <a:lumMod val="50000"/>
                </a:schemeClr>
              </a:solidFill>
            </a:endParaRPr>
          </a:p>
          <a:p>
            <a:pPr>
              <a:buNone/>
            </a:pPr>
            <a:r>
              <a:rPr lang="en-US" dirty="0" smtClean="0">
                <a:solidFill>
                  <a:schemeClr val="accent1">
                    <a:lumMod val="50000"/>
                  </a:schemeClr>
                </a:solidFill>
                <a:hlinkClick r:id="rId3"/>
              </a:rPr>
              <a:t>http://fipi.ru/</a:t>
            </a:r>
            <a:endParaRPr lang="en-US" dirty="0" smtClean="0">
              <a:solidFill>
                <a:schemeClr val="accent1">
                  <a:lumMod val="50000"/>
                </a:schemeClr>
              </a:solidFill>
            </a:endParaRPr>
          </a:p>
          <a:p>
            <a:pPr>
              <a:buNone/>
            </a:pPr>
            <a:endParaRPr lang="en-US" dirty="0" smtClean="0">
              <a:solidFill>
                <a:schemeClr val="accent1">
                  <a:lumMod val="50000"/>
                </a:schemeClr>
              </a:solidFill>
            </a:endParaRPr>
          </a:p>
          <a:p>
            <a:pPr>
              <a:buNone/>
            </a:pPr>
            <a:r>
              <a:rPr lang="en-US" dirty="0" smtClean="0">
                <a:solidFill>
                  <a:schemeClr val="accent1">
                    <a:lumMod val="50000"/>
                  </a:schemeClr>
                </a:solidFill>
                <a:hlinkClick r:id="rId4"/>
              </a:rPr>
              <a:t>http://www.rcmko.org/</a:t>
            </a:r>
            <a:endParaRPr lang="en-US" dirty="0" smtClean="0">
              <a:solidFill>
                <a:schemeClr val="accent1">
                  <a:lumMod val="50000"/>
                </a:schemeClr>
              </a:solidFill>
            </a:endParaRPr>
          </a:p>
          <a:p>
            <a:pPr>
              <a:buNone/>
            </a:pPr>
            <a:endParaRPr lang="en-US" dirty="0" smtClean="0">
              <a:solidFill>
                <a:schemeClr val="accent1">
                  <a:lumMod val="50000"/>
                </a:schemeClr>
              </a:solidFill>
            </a:endParaRPr>
          </a:p>
          <a:p>
            <a:pPr>
              <a:buNone/>
            </a:pPr>
            <a:r>
              <a:rPr lang="en-US" dirty="0" smtClean="0">
                <a:solidFill>
                  <a:schemeClr val="accent1">
                    <a:lumMod val="50000"/>
                  </a:schemeClr>
                </a:solidFill>
                <a:hlinkClick r:id="rId5"/>
              </a:rPr>
              <a:t>http://www.ctege.info/</a:t>
            </a:r>
            <a:endParaRPr lang="en-US" dirty="0" smtClean="0">
              <a:solidFill>
                <a:schemeClr val="accent1">
                  <a:lumMod val="50000"/>
                </a:schemeClr>
              </a:solidFill>
            </a:endParaRPr>
          </a:p>
          <a:p>
            <a:pPr>
              <a:buNone/>
            </a:pPr>
            <a:endParaRPr lang="en-US" dirty="0" smtClean="0"/>
          </a:p>
          <a:p>
            <a:pPr>
              <a:buNone/>
            </a:pPr>
            <a:r>
              <a:rPr lang="en-US" u="sng" dirty="0" smtClean="0">
                <a:solidFill>
                  <a:schemeClr val="accent1">
                    <a:lumMod val="75000"/>
                  </a:schemeClr>
                </a:solidFill>
              </a:rPr>
              <a:t>sdamgia.ru</a:t>
            </a:r>
            <a:endParaRPr lang="ru-RU" u="sng" dirty="0" smtClean="0">
              <a:solidFill>
                <a:schemeClr val="accent1">
                  <a:lumMod val="75000"/>
                </a:schemeClr>
              </a:solidFill>
            </a:endParaRPr>
          </a:p>
          <a:p>
            <a:pPr>
              <a:buNone/>
            </a:pPr>
            <a:endParaRPr lang="ru-RU" dirty="0" smtClean="0"/>
          </a:p>
          <a:p>
            <a:pPr>
              <a:buNone/>
            </a:pPr>
            <a:endParaRPr lang="ru-RU" dirty="0"/>
          </a:p>
        </p:txBody>
      </p:sp>
    </p:spTree>
  </p:cSld>
  <p:clrMapOvr>
    <a:masterClrMapping/>
  </p:clrMapOvr>
  <p:transition>
    <p:whee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jpg"/>
          <p:cNvPicPr>
            <a:picLocks noChangeAspect="1"/>
          </p:cNvPicPr>
          <p:nvPr/>
        </p:nvPicPr>
        <p:blipFill>
          <a:blip r:embed="rId2" cstate="print"/>
          <a:stretch>
            <a:fillRect/>
          </a:stretch>
        </p:blipFill>
        <p:spPr>
          <a:xfrm>
            <a:off x="539552" y="548680"/>
            <a:ext cx="8136904" cy="5904655"/>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2.jpg"/>
          <p:cNvPicPr>
            <a:picLocks noChangeAspect="1"/>
          </p:cNvPicPr>
          <p:nvPr/>
        </p:nvPicPr>
        <p:blipFill>
          <a:blip r:embed="rId2" cstate="print"/>
          <a:stretch>
            <a:fillRect/>
          </a:stretch>
        </p:blipFill>
        <p:spPr>
          <a:xfrm>
            <a:off x="467544" y="692696"/>
            <a:ext cx="8208911" cy="5616624"/>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0"/>
            <a:ext cx="8568952" cy="6309320"/>
          </a:xfrm>
        </p:spPr>
        <p:txBody>
          <a:bodyPr>
            <a:normAutofit/>
          </a:bodyPr>
          <a:lstStyle/>
          <a:p>
            <a:pPr lvl="0"/>
            <a:r>
              <a:rPr lang="ru-RU" dirty="0" smtClean="0">
                <a:latin typeface="Times New Roman" pitchFamily="18" charset="0"/>
                <a:cs typeface="Times New Roman" pitchFamily="18" charset="0"/>
              </a:rPr>
              <a:t>       </a:t>
            </a:r>
            <a:r>
              <a:rPr lang="ru-RU" sz="2600" b="1" u="sng" dirty="0" smtClean="0">
                <a:latin typeface="Times New Roman" pitchFamily="18" charset="0"/>
                <a:cs typeface="Times New Roman" pitchFamily="18" charset="0"/>
              </a:rPr>
              <a:t>Государственная итоговая аттестация</a:t>
            </a:r>
            <a:r>
              <a:rPr lang="ru-RU" sz="2600" b="1" dirty="0" smtClean="0">
                <a:latin typeface="Times New Roman" pitchFamily="18" charset="0"/>
                <a:cs typeface="Times New Roman" pitchFamily="18" charset="0"/>
              </a:rPr>
              <a:t>, завершающая освоение учащимися основных образовательных программ основного общего образования, </a:t>
            </a:r>
            <a:r>
              <a:rPr lang="ru-RU" sz="2600" b="1" u="sng" dirty="0" smtClean="0">
                <a:latin typeface="Times New Roman" pitchFamily="18" charset="0"/>
                <a:cs typeface="Times New Roman" pitchFamily="18" charset="0"/>
              </a:rPr>
              <a:t>является обязательной</a:t>
            </a:r>
            <a:r>
              <a:rPr lang="ru-RU" sz="2600" b="1" dirty="0" smtClean="0">
                <a:latin typeface="Times New Roman" pitchFamily="18" charset="0"/>
                <a:cs typeface="Times New Roman" pitchFamily="18" charset="0"/>
              </a:rPr>
              <a:t>.</a:t>
            </a:r>
            <a:br>
              <a:rPr lang="ru-RU" sz="2600" b="1" dirty="0" smtClean="0">
                <a:latin typeface="Times New Roman" pitchFamily="18" charset="0"/>
                <a:cs typeface="Times New Roman" pitchFamily="18" charset="0"/>
              </a:rPr>
            </a:br>
            <a:r>
              <a:rPr lang="ru-RU" sz="2600" b="1" dirty="0" smtClean="0">
                <a:latin typeface="Times New Roman" pitchFamily="18" charset="0"/>
                <a:cs typeface="Times New Roman" pitchFamily="18" charset="0"/>
              </a:rPr>
              <a:t/>
            </a:r>
            <a:br>
              <a:rPr lang="ru-RU" sz="2600" b="1" dirty="0" smtClean="0">
                <a:latin typeface="Times New Roman" pitchFamily="18" charset="0"/>
                <a:cs typeface="Times New Roman" pitchFamily="18" charset="0"/>
              </a:rPr>
            </a:br>
            <a:r>
              <a:rPr lang="ru-RU" sz="2600" b="1" dirty="0" smtClean="0">
                <a:latin typeface="Times New Roman" pitchFamily="18" charset="0"/>
                <a:cs typeface="Times New Roman" pitchFamily="18" charset="0"/>
              </a:rPr>
              <a:t>        Для обучающихся школ </a:t>
            </a:r>
            <a:r>
              <a:rPr lang="ru-RU" sz="2600" b="1" u="sng" dirty="0" smtClean="0">
                <a:latin typeface="Times New Roman" pitchFamily="18" charset="0"/>
                <a:cs typeface="Times New Roman" pitchFamily="18" charset="0"/>
              </a:rPr>
              <a:t>ГИА</a:t>
            </a:r>
            <a:r>
              <a:rPr lang="ru-RU" sz="2600" b="1" dirty="0" smtClean="0">
                <a:latin typeface="Times New Roman" pitchFamily="18" charset="0"/>
                <a:cs typeface="Times New Roman" pitchFamily="18" charset="0"/>
              </a:rPr>
              <a:t> проводится  </a:t>
            </a:r>
            <a:br>
              <a:rPr lang="ru-RU" sz="2600" b="1" dirty="0" smtClean="0">
                <a:latin typeface="Times New Roman" pitchFamily="18" charset="0"/>
                <a:cs typeface="Times New Roman" pitchFamily="18" charset="0"/>
              </a:rPr>
            </a:br>
            <a:r>
              <a:rPr lang="ru-RU" sz="2600" b="1" dirty="0" smtClean="0">
                <a:latin typeface="Times New Roman" pitchFamily="18" charset="0"/>
                <a:cs typeface="Times New Roman" pitchFamily="18" charset="0"/>
              </a:rPr>
              <a:t>- в форме основного государственного экзамена </a:t>
            </a:r>
            <a:r>
              <a:rPr lang="ru-RU" sz="2600" b="1" u="sng" dirty="0" smtClean="0">
                <a:latin typeface="Times New Roman" pitchFamily="18" charset="0"/>
                <a:cs typeface="Times New Roman" pitchFamily="18" charset="0"/>
              </a:rPr>
              <a:t>(ОГЭ) </a:t>
            </a:r>
            <a:r>
              <a:rPr lang="ru-RU" sz="2600" b="1" dirty="0" smtClean="0">
                <a:latin typeface="Times New Roman" pitchFamily="18" charset="0"/>
                <a:cs typeface="Times New Roman" pitchFamily="18" charset="0"/>
              </a:rPr>
              <a:t>с использованием контрольных измерительных материалов </a:t>
            </a:r>
            <a:r>
              <a:rPr lang="ru-RU" sz="2600" b="1" u="sng" dirty="0" smtClean="0">
                <a:latin typeface="Times New Roman" pitchFamily="18" charset="0"/>
                <a:cs typeface="Times New Roman" pitchFamily="18" charset="0"/>
              </a:rPr>
              <a:t>(КИМ);</a:t>
            </a:r>
            <a:br>
              <a:rPr lang="ru-RU" sz="2600" b="1" u="sng" dirty="0" smtClean="0">
                <a:latin typeface="Times New Roman" pitchFamily="18" charset="0"/>
                <a:cs typeface="Times New Roman" pitchFamily="18" charset="0"/>
              </a:rPr>
            </a:br>
            <a:r>
              <a:rPr lang="ru-RU" sz="2600" b="1" dirty="0" smtClean="0">
                <a:latin typeface="Times New Roman" pitchFamily="18" charset="0"/>
                <a:cs typeface="Times New Roman" pitchFamily="18" charset="0"/>
              </a:rPr>
              <a:t/>
            </a:r>
            <a:br>
              <a:rPr lang="ru-RU" sz="2600" b="1" dirty="0" smtClean="0">
                <a:latin typeface="Times New Roman" pitchFamily="18" charset="0"/>
                <a:cs typeface="Times New Roman" pitchFamily="18" charset="0"/>
              </a:rPr>
            </a:br>
            <a:r>
              <a:rPr lang="ru-RU" sz="2600" b="1" dirty="0" smtClean="0">
                <a:latin typeface="Times New Roman" pitchFamily="18" charset="0"/>
                <a:cs typeface="Times New Roman" pitchFamily="18" charset="0"/>
              </a:rPr>
              <a:t>- в форме письменных и устных экзаменов с использованием текстов, тем, заданий, билетов (государственный выпускной экзамен, </a:t>
            </a:r>
            <a:r>
              <a:rPr lang="ru-RU" sz="2600" b="1" u="sng" dirty="0" smtClean="0">
                <a:latin typeface="Times New Roman" pitchFamily="18" charset="0"/>
                <a:cs typeface="Times New Roman" pitchFamily="18" charset="0"/>
              </a:rPr>
              <a:t>ГВЭ</a:t>
            </a:r>
            <a:r>
              <a:rPr lang="ru-RU" sz="2600" b="1" dirty="0" smtClean="0">
                <a:latin typeface="Times New Roman" pitchFamily="18" charset="0"/>
                <a:cs typeface="Times New Roman" pitchFamily="18" charset="0"/>
              </a:rPr>
              <a:t>) – для детей-инвалидов, детей с ограниченными возможностями здоровья.</a:t>
            </a:r>
            <a:endParaRPr lang="ru-RU" sz="2600" b="1" dirty="0">
              <a:latin typeface="Times New Roman" pitchFamily="18" charset="0"/>
              <a:cs typeface="Times New Roman" pitchFamily="18" charset="0"/>
            </a:endParaRPr>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52"/>
            <a:ext cx="8186766" cy="4870324"/>
          </a:xfrm>
        </p:spPr>
        <p:txBody>
          <a:bodyPr>
            <a:normAutofit/>
          </a:bodyPr>
          <a:lstStyle/>
          <a:p>
            <a:pPr algn="just">
              <a:lnSpc>
                <a:spcPct val="150000"/>
              </a:lnSpc>
            </a:pPr>
            <a:r>
              <a:rPr lang="ru-RU" dirty="0" smtClean="0"/>
              <a:t>	</a:t>
            </a:r>
            <a:r>
              <a:rPr lang="ru-RU" sz="2900" b="1" dirty="0" smtClean="0">
                <a:latin typeface="Times New Roman" pitchFamily="18" charset="0"/>
                <a:cs typeface="Times New Roman" pitchFamily="18" charset="0"/>
              </a:rPr>
              <a:t>К государственной (итоговой) аттестации допускаются учащиеся 9-х классов, освоившие образовательные программы основного общего образования и имеющие положительные годовые отметки по всем предметам учебного плана школы.</a:t>
            </a:r>
            <a:endParaRPr lang="ru-RU" sz="2900" b="1" dirty="0">
              <a:latin typeface="Times New Roman" pitchFamily="18" charset="0"/>
              <a:cs typeface="Times New Roman" pitchFamily="18" charset="0"/>
            </a:endParaRPr>
          </a:p>
        </p:txBody>
      </p:sp>
    </p:spTree>
  </p:cSld>
  <p:clrMapOvr>
    <a:masterClrMapping/>
  </p:clrMapOvr>
  <p:transition>
    <p:pull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03232" cy="778098"/>
          </a:xfrm>
        </p:spPr>
        <p:txBody>
          <a:bodyPr>
            <a:noAutofit/>
          </a:bodyPr>
          <a:lstStyle/>
          <a:p>
            <a:pPr algn="ctr"/>
            <a:r>
              <a:rPr lang="ru-RU" sz="2400" dirty="0" smtClean="0">
                <a:solidFill>
                  <a:schemeClr val="tx1">
                    <a:lumMod val="95000"/>
                    <a:lumOff val="5000"/>
                  </a:schemeClr>
                </a:solidFill>
              </a:rPr>
              <a:t>Количество экзаменов в 9-х </a:t>
            </a:r>
            <a:r>
              <a:rPr lang="ru-RU" sz="2400" dirty="0" smtClean="0">
                <a:solidFill>
                  <a:schemeClr val="tx1">
                    <a:lumMod val="95000"/>
                    <a:lumOff val="5000"/>
                  </a:schemeClr>
                </a:solidFill>
              </a:rPr>
              <a:t>классах в 2017 году</a:t>
            </a:r>
            <a:endParaRPr lang="ru-RU" sz="2400" dirty="0">
              <a:solidFill>
                <a:schemeClr val="tx1">
                  <a:lumMod val="95000"/>
                  <a:lumOff val="5000"/>
                </a:schemeClr>
              </a:solidFill>
            </a:endParaRPr>
          </a:p>
        </p:txBody>
      </p:sp>
      <p:sp>
        <p:nvSpPr>
          <p:cNvPr id="3" name="Содержимое 2"/>
          <p:cNvSpPr>
            <a:spLocks noGrp="1"/>
          </p:cNvSpPr>
          <p:nvPr>
            <p:ph sz="quarter" idx="1"/>
          </p:nvPr>
        </p:nvSpPr>
        <p:spPr>
          <a:xfrm>
            <a:off x="323528" y="980728"/>
            <a:ext cx="8496944" cy="5877272"/>
          </a:xfrm>
        </p:spPr>
        <p:txBody>
          <a:bodyPr>
            <a:normAutofit/>
          </a:bodyPr>
          <a:lstStyle/>
          <a:p>
            <a:pPr>
              <a:buFontTx/>
              <a:buChar char="-"/>
            </a:pPr>
            <a:endParaRPr lang="ru-RU" dirty="0"/>
          </a:p>
        </p:txBody>
      </p:sp>
      <p:graphicFrame>
        <p:nvGraphicFramePr>
          <p:cNvPr id="4" name="Схема 3"/>
          <p:cNvGraphicFramePr/>
          <p:nvPr>
            <p:extLst>
              <p:ext uri="{D42A27DB-BD31-4B8C-83A1-F6EECF244321}">
                <p14:modId xmlns:p14="http://schemas.microsoft.com/office/powerpoint/2010/main" xmlns="" val="1462338089"/>
              </p:ext>
            </p:extLst>
          </p:nvPr>
        </p:nvGraphicFramePr>
        <p:xfrm>
          <a:off x="755576" y="1268760"/>
          <a:ext cx="7128792"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634082"/>
          </a:xfrm>
        </p:spPr>
        <p:txBody>
          <a:bodyPr/>
          <a:lstStyle/>
          <a:p>
            <a:pPr algn="ctr"/>
            <a:r>
              <a:rPr lang="ru-RU" dirty="0" smtClean="0">
                <a:solidFill>
                  <a:schemeClr val="accent2">
                    <a:lumMod val="50000"/>
                  </a:schemeClr>
                </a:solidFill>
              </a:rPr>
              <a:t>Предметы по выбору</a:t>
            </a:r>
            <a:endParaRPr lang="ru-RU" dirty="0">
              <a:solidFill>
                <a:schemeClr val="accent2">
                  <a:lumMod val="50000"/>
                </a:schemeClr>
              </a:solidFill>
            </a:endParaRPr>
          </a:p>
        </p:txBody>
      </p:sp>
      <p:sp>
        <p:nvSpPr>
          <p:cNvPr id="3" name="Содержимое 2"/>
          <p:cNvSpPr>
            <a:spLocks noGrp="1"/>
          </p:cNvSpPr>
          <p:nvPr>
            <p:ph sz="quarter" idx="1"/>
          </p:nvPr>
        </p:nvSpPr>
        <p:spPr>
          <a:xfrm>
            <a:off x="323528" y="1268760"/>
            <a:ext cx="8352928" cy="5400600"/>
          </a:xfrm>
        </p:spPr>
        <p:txBody>
          <a:bodyPr numCol="2">
            <a:normAutofit/>
          </a:bodyPr>
          <a:lstStyle/>
          <a:p>
            <a:r>
              <a:rPr lang="ru-RU" dirty="0" smtClean="0"/>
              <a:t>Обществознание</a:t>
            </a:r>
          </a:p>
          <a:p>
            <a:r>
              <a:rPr lang="ru-RU" dirty="0" smtClean="0"/>
              <a:t>История</a:t>
            </a:r>
          </a:p>
          <a:p>
            <a:r>
              <a:rPr lang="ru-RU" dirty="0" smtClean="0"/>
              <a:t>Иностранные языки</a:t>
            </a:r>
          </a:p>
          <a:p>
            <a:r>
              <a:rPr lang="ru-RU" dirty="0" smtClean="0"/>
              <a:t>Физика</a:t>
            </a:r>
          </a:p>
          <a:p>
            <a:r>
              <a:rPr lang="ru-RU" dirty="0" smtClean="0"/>
              <a:t>Химия</a:t>
            </a:r>
          </a:p>
          <a:p>
            <a:r>
              <a:rPr lang="ru-RU" dirty="0" smtClean="0"/>
              <a:t>Биология</a:t>
            </a:r>
          </a:p>
          <a:p>
            <a:r>
              <a:rPr lang="ru-RU" dirty="0" smtClean="0"/>
              <a:t>География</a:t>
            </a:r>
          </a:p>
          <a:p>
            <a:r>
              <a:rPr lang="ru-RU" dirty="0" smtClean="0"/>
              <a:t>Информатика и ИКТ</a:t>
            </a:r>
          </a:p>
          <a:p>
            <a:r>
              <a:rPr lang="ru-RU" dirty="0" smtClean="0"/>
              <a:t>Литература</a:t>
            </a:r>
          </a:p>
          <a:p>
            <a:pPr>
              <a:buNone/>
            </a:pPr>
            <a:r>
              <a:rPr lang="ru-RU" dirty="0" smtClean="0"/>
              <a:t>   </a:t>
            </a:r>
          </a:p>
          <a:p>
            <a:pPr>
              <a:buNone/>
            </a:pPr>
            <a:endParaRPr lang="ru-RU" sz="2000" dirty="0" smtClean="0"/>
          </a:p>
          <a:p>
            <a:pPr>
              <a:buNone/>
            </a:pPr>
            <a:endParaRPr lang="ru-RU" sz="2000" dirty="0" smtClean="0"/>
          </a:p>
          <a:p>
            <a:pPr>
              <a:buNone/>
            </a:pPr>
            <a:r>
              <a:rPr lang="ru-RU" sz="2000" dirty="0" smtClean="0"/>
              <a:t> </a:t>
            </a:r>
            <a:r>
              <a:rPr lang="ru-RU" sz="2200" dirty="0" smtClean="0"/>
              <a:t>Учащиеся 9-х классов в РТ сдают </a:t>
            </a:r>
            <a:r>
              <a:rPr lang="ru-RU" sz="2200" b="1" dirty="0" smtClean="0"/>
              <a:t>ЕРТ</a:t>
            </a:r>
            <a:r>
              <a:rPr lang="ru-RU" sz="2200" dirty="0" smtClean="0"/>
              <a:t> (единое </a:t>
            </a:r>
            <a:r>
              <a:rPr lang="ru-RU" sz="2200" dirty="0" err="1" smtClean="0"/>
              <a:t>респу-бликанское</a:t>
            </a:r>
            <a:r>
              <a:rPr lang="ru-RU" sz="2200" dirty="0" smtClean="0"/>
              <a:t> тестирование по татарскому языку).  </a:t>
            </a:r>
          </a:p>
          <a:p>
            <a:pPr>
              <a:buNone/>
            </a:pPr>
            <a:endParaRPr lang="ru-RU" sz="2200" dirty="0" smtClean="0"/>
          </a:p>
          <a:p>
            <a:pPr>
              <a:buNone/>
            </a:pPr>
            <a:r>
              <a:rPr lang="ru-RU" sz="2200" dirty="0" smtClean="0"/>
              <a:t> Для поступления </a:t>
            </a:r>
            <a:r>
              <a:rPr lang="ru-RU" sz="2200" b="1" dirty="0" smtClean="0"/>
              <a:t>в 10 класс </a:t>
            </a:r>
            <a:r>
              <a:rPr lang="ru-RU" sz="2200" dirty="0" smtClean="0"/>
              <a:t>ученик должен успешно сдать экзамен по одному профильному предмету: </a:t>
            </a:r>
            <a:r>
              <a:rPr lang="ru-RU" sz="2200" b="1" dirty="0" smtClean="0"/>
              <a:t>немецкий язык или обществознание.</a:t>
            </a:r>
            <a:endParaRPr lang="ru-RU" sz="2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60648"/>
            <a:ext cx="8136904" cy="864096"/>
          </a:xfrm>
        </p:spPr>
        <p:txBody>
          <a:bodyPr>
            <a:normAutofit/>
          </a:bodyPr>
          <a:lstStyle/>
          <a:p>
            <a:pPr algn="ctr"/>
            <a:r>
              <a:rPr lang="ru-RU" sz="2400" b="1" dirty="0" smtClean="0">
                <a:solidFill>
                  <a:schemeClr val="tx1">
                    <a:lumMod val="95000"/>
                    <a:lumOff val="5000"/>
                  </a:schemeClr>
                </a:solidFill>
              </a:rPr>
              <a:t>Расписание проведения ГИА в 2017 году </a:t>
            </a:r>
            <a:br>
              <a:rPr lang="ru-RU" sz="2400" b="1" dirty="0" smtClean="0">
                <a:solidFill>
                  <a:schemeClr val="tx1">
                    <a:lumMod val="95000"/>
                    <a:lumOff val="5000"/>
                  </a:schemeClr>
                </a:solidFill>
              </a:rPr>
            </a:br>
            <a:r>
              <a:rPr lang="ru-RU" sz="2400" b="1" dirty="0" smtClean="0">
                <a:solidFill>
                  <a:schemeClr val="tx1">
                    <a:lumMod val="95000"/>
                    <a:lumOff val="5000"/>
                  </a:schemeClr>
                </a:solidFill>
              </a:rPr>
              <a:t>Основной </a:t>
            </a:r>
            <a:r>
              <a:rPr lang="ru-RU" sz="2400" b="1" dirty="0" smtClean="0">
                <a:solidFill>
                  <a:schemeClr val="tx1">
                    <a:lumMod val="95000"/>
                    <a:lumOff val="5000"/>
                  </a:schemeClr>
                </a:solidFill>
              </a:rPr>
              <a:t>период (проект)</a:t>
            </a:r>
            <a:endParaRPr lang="ru-RU" sz="2400" b="1" dirty="0">
              <a:solidFill>
                <a:schemeClr val="tx1">
                  <a:lumMod val="95000"/>
                  <a:lumOff val="5000"/>
                </a:schemeClr>
              </a:solidFill>
            </a:endParaRPr>
          </a:p>
        </p:txBody>
      </p:sp>
      <p:graphicFrame>
        <p:nvGraphicFramePr>
          <p:cNvPr id="4" name="Содержимое 3"/>
          <p:cNvGraphicFramePr>
            <a:graphicFrameLocks noGrp="1"/>
          </p:cNvGraphicFramePr>
          <p:nvPr>
            <p:ph sz="quarter" idx="1"/>
          </p:nvPr>
        </p:nvGraphicFramePr>
        <p:xfrm>
          <a:off x="251520" y="1052736"/>
          <a:ext cx="8424936" cy="5476056"/>
        </p:xfrm>
        <a:graphic>
          <a:graphicData uri="http://schemas.openxmlformats.org/drawingml/2006/table">
            <a:tbl>
              <a:tblPr firstRow="1" bandRow="1">
                <a:tableStyleId>{5C22544A-7EE6-4342-B048-85BDC9FD1C3A}</a:tableStyleId>
              </a:tblPr>
              <a:tblGrid>
                <a:gridCol w="3070772"/>
                <a:gridCol w="5354164"/>
              </a:tblGrid>
              <a:tr h="360040">
                <a:tc>
                  <a:txBody>
                    <a:bodyPr/>
                    <a:lstStyle/>
                    <a:p>
                      <a:pPr algn="ctr">
                        <a:lnSpc>
                          <a:spcPct val="100000"/>
                        </a:lnSpc>
                      </a:pPr>
                      <a:r>
                        <a:rPr lang="ru-RU" dirty="0" smtClean="0">
                          <a:solidFill>
                            <a:schemeClr val="accent2">
                              <a:lumMod val="50000"/>
                            </a:schemeClr>
                          </a:solidFill>
                        </a:rPr>
                        <a:t>Дата</a:t>
                      </a:r>
                      <a:endParaRPr lang="ru-RU" dirty="0">
                        <a:solidFill>
                          <a:schemeClr val="accent2">
                            <a:lumMod val="50000"/>
                          </a:schemeClr>
                        </a:solidFill>
                      </a:endParaRPr>
                    </a:p>
                  </a:txBody>
                  <a:tcPr/>
                </a:tc>
                <a:tc>
                  <a:txBody>
                    <a:bodyPr/>
                    <a:lstStyle/>
                    <a:p>
                      <a:pPr algn="ctr">
                        <a:lnSpc>
                          <a:spcPct val="100000"/>
                        </a:lnSpc>
                      </a:pPr>
                      <a:r>
                        <a:rPr lang="ru-RU" dirty="0" smtClean="0">
                          <a:solidFill>
                            <a:schemeClr val="accent2">
                              <a:lumMod val="50000"/>
                            </a:schemeClr>
                          </a:solidFill>
                        </a:rPr>
                        <a:t>Предмет</a:t>
                      </a:r>
                      <a:r>
                        <a:rPr lang="ru-RU" baseline="0" dirty="0" smtClean="0">
                          <a:solidFill>
                            <a:schemeClr val="accent2">
                              <a:lumMod val="50000"/>
                            </a:schemeClr>
                          </a:solidFill>
                        </a:rPr>
                        <a:t> ОГЭ</a:t>
                      </a:r>
                      <a:endParaRPr lang="ru-RU" dirty="0">
                        <a:solidFill>
                          <a:schemeClr val="accent2">
                            <a:lumMod val="50000"/>
                          </a:schemeClr>
                        </a:solidFill>
                      </a:endParaRPr>
                    </a:p>
                  </a:txBody>
                  <a:tcPr/>
                </a:tc>
              </a:tr>
              <a:tr h="426328">
                <a:tc>
                  <a:txBody>
                    <a:bodyPr/>
                    <a:lstStyle/>
                    <a:p>
                      <a:pPr algn="ctr">
                        <a:lnSpc>
                          <a:spcPct val="100000"/>
                        </a:lnSpc>
                      </a:pPr>
                      <a:r>
                        <a:rPr lang="ru-RU" dirty="0" smtClean="0"/>
                        <a:t>26 мая (пятница)</a:t>
                      </a:r>
                      <a:endParaRPr lang="ru-RU"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dirty="0" smtClean="0"/>
                        <a:t>Иностранные языки</a:t>
                      </a:r>
                      <a:endParaRPr lang="ru-RU" dirty="0"/>
                    </a:p>
                  </a:txBody>
                  <a:tcPr/>
                </a:tc>
              </a:tr>
              <a:tr h="360040">
                <a:tc>
                  <a:txBody>
                    <a:bodyPr/>
                    <a:lstStyle/>
                    <a:p>
                      <a:pPr algn="ctr">
                        <a:lnSpc>
                          <a:spcPct val="100000"/>
                        </a:lnSpc>
                      </a:pPr>
                      <a:r>
                        <a:rPr lang="ru-RU" dirty="0" smtClean="0"/>
                        <a:t>27 мая (суббота)</a:t>
                      </a:r>
                      <a:endParaRPr lang="ru-RU"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dirty="0" smtClean="0"/>
                        <a:t>Иностранные языки</a:t>
                      </a:r>
                      <a:endParaRPr lang="ru-RU" dirty="0"/>
                    </a:p>
                  </a:txBody>
                  <a:tcPr/>
                </a:tc>
              </a:tr>
              <a:tr h="354320">
                <a:tc>
                  <a:txBody>
                    <a:bodyPr/>
                    <a:lstStyle/>
                    <a:p>
                      <a:pPr algn="ctr">
                        <a:lnSpc>
                          <a:spcPct val="100000"/>
                        </a:lnSpc>
                      </a:pPr>
                      <a:r>
                        <a:rPr lang="ru-RU" dirty="0" smtClean="0"/>
                        <a:t>30 мая (вторник)</a:t>
                      </a:r>
                      <a:endParaRPr lang="ru-RU"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dirty="0" smtClean="0"/>
                        <a:t>Русский язык</a:t>
                      </a:r>
                      <a:endParaRPr lang="ru-RU" dirty="0"/>
                    </a:p>
                  </a:txBody>
                  <a:tcPr/>
                </a:tc>
              </a:tr>
              <a:tr h="348600">
                <a:tc>
                  <a:txBody>
                    <a:bodyPr/>
                    <a:lstStyle/>
                    <a:p>
                      <a:pPr algn="ctr">
                        <a:lnSpc>
                          <a:spcPct val="100000"/>
                        </a:lnSpc>
                      </a:pPr>
                      <a:r>
                        <a:rPr lang="ru-RU" dirty="0" smtClean="0"/>
                        <a:t>1 июня (четверг)</a:t>
                      </a:r>
                      <a:endParaRPr lang="ru-RU" dirty="0"/>
                    </a:p>
                  </a:txBody>
                  <a:tcPr/>
                </a:tc>
                <a:tc>
                  <a:txBody>
                    <a:bodyPr/>
                    <a:lstStyle/>
                    <a:p>
                      <a:pPr algn="ctr">
                        <a:lnSpc>
                          <a:spcPct val="100000"/>
                        </a:lnSpc>
                      </a:pPr>
                      <a:r>
                        <a:rPr lang="ru-RU" dirty="0" smtClean="0"/>
                        <a:t>История, биология, физика, литература</a:t>
                      </a:r>
                      <a:endParaRPr lang="ru-RU" dirty="0"/>
                    </a:p>
                  </a:txBody>
                  <a:tcPr/>
                </a:tc>
              </a:tr>
              <a:tr h="414888">
                <a:tc>
                  <a:txBody>
                    <a:bodyPr/>
                    <a:lstStyle/>
                    <a:p>
                      <a:pPr algn="ctr">
                        <a:lnSpc>
                          <a:spcPct val="100000"/>
                        </a:lnSpc>
                      </a:pPr>
                      <a:r>
                        <a:rPr lang="ru-RU" dirty="0" smtClean="0"/>
                        <a:t>3 июня (суббота)</a:t>
                      </a:r>
                      <a:endParaRPr lang="ru-RU" dirty="0"/>
                    </a:p>
                  </a:txBody>
                  <a:tcPr/>
                </a:tc>
                <a:tc>
                  <a:txBody>
                    <a:bodyPr/>
                    <a:lstStyle/>
                    <a:p>
                      <a:pPr algn="ctr">
                        <a:lnSpc>
                          <a:spcPct val="100000"/>
                        </a:lnSpc>
                      </a:pPr>
                      <a:r>
                        <a:rPr lang="ru-RU" dirty="0" smtClean="0"/>
                        <a:t>Физика, информатика и ИКТ</a:t>
                      </a:r>
                      <a:endParaRPr lang="ru-RU" dirty="0"/>
                    </a:p>
                  </a:txBody>
                  <a:tcPr/>
                </a:tc>
              </a:tr>
              <a:tr h="288032">
                <a:tc>
                  <a:txBody>
                    <a:bodyPr/>
                    <a:lstStyle/>
                    <a:p>
                      <a:pPr algn="ctr">
                        <a:lnSpc>
                          <a:spcPct val="100000"/>
                        </a:lnSpc>
                      </a:pPr>
                      <a:r>
                        <a:rPr lang="ru-RU" dirty="0" smtClean="0"/>
                        <a:t>6 июня (вторник)</a:t>
                      </a:r>
                      <a:endParaRPr lang="ru-RU" dirty="0"/>
                    </a:p>
                  </a:txBody>
                  <a:tcPr/>
                </a:tc>
                <a:tc>
                  <a:txBody>
                    <a:bodyPr/>
                    <a:lstStyle/>
                    <a:p>
                      <a:pPr algn="ctr">
                        <a:lnSpc>
                          <a:spcPct val="100000"/>
                        </a:lnSpc>
                      </a:pPr>
                      <a:r>
                        <a:rPr lang="ru-RU" dirty="0" smtClean="0"/>
                        <a:t>Математика </a:t>
                      </a:r>
                      <a:endParaRPr lang="ru-RU" dirty="0"/>
                    </a:p>
                  </a:txBody>
                  <a:tcPr/>
                </a:tc>
              </a:tr>
              <a:tr h="354320">
                <a:tc>
                  <a:txBody>
                    <a:bodyPr/>
                    <a:lstStyle/>
                    <a:p>
                      <a:pPr algn="ctr">
                        <a:lnSpc>
                          <a:spcPct val="100000"/>
                        </a:lnSpc>
                      </a:pPr>
                      <a:r>
                        <a:rPr lang="ru-RU" dirty="0" smtClean="0"/>
                        <a:t>8 июня (четверг)</a:t>
                      </a:r>
                      <a:endParaRPr lang="ru-RU" dirty="0"/>
                    </a:p>
                  </a:txBody>
                  <a:tcPr/>
                </a:tc>
                <a:tc>
                  <a:txBody>
                    <a:bodyPr/>
                    <a:lstStyle/>
                    <a:p>
                      <a:pPr algn="ctr">
                        <a:lnSpc>
                          <a:spcPct val="100000"/>
                        </a:lnSpc>
                      </a:pPr>
                      <a:r>
                        <a:rPr lang="ru-RU" dirty="0" smtClean="0"/>
                        <a:t>География, обществознание, химия</a:t>
                      </a:r>
                      <a:endParaRPr lang="ru-RU" dirty="0"/>
                    </a:p>
                  </a:txBody>
                  <a:tcPr/>
                </a:tc>
              </a:tr>
              <a:tr h="564624">
                <a:tc>
                  <a:txBody>
                    <a:bodyPr/>
                    <a:lstStyle/>
                    <a:p>
                      <a:pPr algn="ctr">
                        <a:lnSpc>
                          <a:spcPct val="100000"/>
                        </a:lnSpc>
                      </a:pPr>
                      <a:r>
                        <a:rPr lang="ru-RU" dirty="0" smtClean="0"/>
                        <a:t>19 июня (понедельник)</a:t>
                      </a:r>
                      <a:endParaRPr lang="ru-RU" dirty="0"/>
                    </a:p>
                  </a:txBody>
                  <a:tcPr/>
                </a:tc>
                <a:tc>
                  <a:txBody>
                    <a:bodyPr/>
                    <a:lstStyle/>
                    <a:p>
                      <a:pPr algn="ctr">
                        <a:lnSpc>
                          <a:spcPct val="100000"/>
                        </a:lnSpc>
                      </a:pPr>
                      <a:r>
                        <a:rPr lang="ru-RU" dirty="0" smtClean="0"/>
                        <a:t>Резерв:  история, биология, литература, информатика и ИКТ</a:t>
                      </a:r>
                      <a:endParaRPr lang="ru-RU" dirty="0"/>
                    </a:p>
                  </a:txBody>
                  <a:tcPr/>
                </a:tc>
              </a:tr>
              <a:tr h="356592">
                <a:tc>
                  <a:txBody>
                    <a:bodyPr/>
                    <a:lstStyle/>
                    <a:p>
                      <a:pPr algn="ctr">
                        <a:lnSpc>
                          <a:spcPct val="100000"/>
                        </a:lnSpc>
                      </a:pPr>
                      <a:r>
                        <a:rPr lang="ru-RU" dirty="0" smtClean="0"/>
                        <a:t>20 июня (вторник)</a:t>
                      </a:r>
                      <a:endParaRPr lang="ru-RU" dirty="0"/>
                    </a:p>
                  </a:txBody>
                  <a:tcPr/>
                </a:tc>
                <a:tc>
                  <a:txBody>
                    <a:bodyPr/>
                    <a:lstStyle/>
                    <a:p>
                      <a:pPr algn="ctr">
                        <a:lnSpc>
                          <a:spcPct val="100000"/>
                        </a:lnSpc>
                      </a:pPr>
                      <a:r>
                        <a:rPr lang="ru-RU" dirty="0" smtClean="0"/>
                        <a:t>Резерв: русский язык</a:t>
                      </a:r>
                      <a:endParaRPr lang="ru-RU" dirty="0"/>
                    </a:p>
                  </a:txBody>
                  <a:tcPr/>
                </a:tc>
              </a:tr>
              <a:tr h="350872">
                <a:tc>
                  <a:txBody>
                    <a:bodyPr/>
                    <a:lstStyle/>
                    <a:p>
                      <a:pPr algn="ctr">
                        <a:lnSpc>
                          <a:spcPct val="100000"/>
                        </a:lnSpc>
                      </a:pPr>
                      <a:r>
                        <a:rPr lang="ru-RU" dirty="0" smtClean="0"/>
                        <a:t>21 июня (среда)</a:t>
                      </a:r>
                      <a:endParaRPr lang="ru-RU" dirty="0"/>
                    </a:p>
                  </a:txBody>
                  <a:tcPr/>
                </a:tc>
                <a:tc>
                  <a:txBody>
                    <a:bodyPr/>
                    <a:lstStyle/>
                    <a:p>
                      <a:pPr algn="ctr">
                        <a:lnSpc>
                          <a:spcPct val="100000"/>
                        </a:lnSpc>
                      </a:pPr>
                      <a:r>
                        <a:rPr lang="ru-RU" dirty="0" smtClean="0"/>
                        <a:t>Резерв: иностранные языки</a:t>
                      </a:r>
                      <a:endParaRPr lang="ru-RU" dirty="0"/>
                    </a:p>
                  </a:txBody>
                  <a:tcPr/>
                </a:tc>
              </a:tr>
              <a:tr h="428600">
                <a:tc>
                  <a:txBody>
                    <a:bodyPr/>
                    <a:lstStyle/>
                    <a:p>
                      <a:pPr algn="ctr">
                        <a:lnSpc>
                          <a:spcPct val="100000"/>
                        </a:lnSpc>
                      </a:pPr>
                      <a:r>
                        <a:rPr lang="ru-RU" dirty="0" smtClean="0"/>
                        <a:t>22 июня (четверг)</a:t>
                      </a:r>
                      <a:endParaRPr lang="ru-RU" dirty="0"/>
                    </a:p>
                  </a:txBody>
                  <a:tcPr/>
                </a:tc>
                <a:tc>
                  <a:txBody>
                    <a:bodyPr/>
                    <a:lstStyle/>
                    <a:p>
                      <a:pPr algn="ctr">
                        <a:lnSpc>
                          <a:spcPct val="100000"/>
                        </a:lnSpc>
                      </a:pPr>
                      <a:r>
                        <a:rPr lang="ru-RU" dirty="0" smtClean="0"/>
                        <a:t>Резерв: математика</a:t>
                      </a:r>
                      <a:endParaRPr lang="ru-RU" dirty="0"/>
                    </a:p>
                  </a:txBody>
                  <a:tcPr/>
                </a:tc>
              </a:tr>
              <a:tr h="540556">
                <a:tc>
                  <a:txBody>
                    <a:bodyPr/>
                    <a:lstStyle/>
                    <a:p>
                      <a:pPr algn="ctr">
                        <a:lnSpc>
                          <a:spcPct val="100000"/>
                        </a:lnSpc>
                      </a:pPr>
                      <a:r>
                        <a:rPr lang="ru-RU" dirty="0" smtClean="0"/>
                        <a:t>23 июня (пятница)</a:t>
                      </a:r>
                      <a:endParaRPr lang="ru-RU" dirty="0"/>
                    </a:p>
                  </a:txBody>
                  <a:tcPr/>
                </a:tc>
                <a:tc>
                  <a:txBody>
                    <a:bodyPr/>
                    <a:lstStyle/>
                    <a:p>
                      <a:pPr algn="ctr">
                        <a:lnSpc>
                          <a:spcPct val="100000"/>
                        </a:lnSpc>
                      </a:pPr>
                      <a:r>
                        <a:rPr lang="ru-RU" dirty="0" smtClean="0"/>
                        <a:t>Резерв: обществознание, география, физика,</a:t>
                      </a:r>
                      <a:r>
                        <a:rPr lang="ru-RU" baseline="0" dirty="0" smtClean="0"/>
                        <a:t> химия</a:t>
                      </a:r>
                      <a:endParaRPr lang="ru-RU" dirty="0"/>
                    </a:p>
                  </a:txBody>
                  <a:tcPr/>
                </a:tc>
              </a:tr>
            </a:tbl>
          </a:graphicData>
        </a:graphic>
      </p:graphicFrame>
    </p:spTree>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19256" cy="562074"/>
          </a:xfrm>
        </p:spPr>
        <p:txBody>
          <a:bodyPr>
            <a:normAutofit fontScale="90000"/>
          </a:bodyPr>
          <a:lstStyle/>
          <a:p>
            <a:pPr algn="ctr"/>
            <a:r>
              <a:rPr lang="ru-RU" sz="3200" b="1" dirty="0" smtClean="0">
                <a:solidFill>
                  <a:srgbClr val="FF0000"/>
                </a:solidFill>
              </a:rPr>
              <a:t>Место и сроки регистрации на ГИА </a:t>
            </a:r>
            <a:endParaRPr lang="ru-RU" dirty="0"/>
          </a:p>
        </p:txBody>
      </p:sp>
      <p:sp>
        <p:nvSpPr>
          <p:cNvPr id="3" name="Содержимое 2"/>
          <p:cNvSpPr>
            <a:spLocks noGrp="1"/>
          </p:cNvSpPr>
          <p:nvPr>
            <p:ph sz="quarter" idx="1"/>
          </p:nvPr>
        </p:nvSpPr>
        <p:spPr>
          <a:xfrm>
            <a:off x="457200" y="836712"/>
            <a:ext cx="8219256" cy="5637240"/>
          </a:xfrm>
        </p:spPr>
        <p:txBody>
          <a:bodyPr>
            <a:normAutofit fontScale="85000" lnSpcReduction="10000"/>
          </a:bodyPr>
          <a:lstStyle/>
          <a:p>
            <a:pPr marL="0" lvl="0" indent="0" algn="just">
              <a:buNone/>
            </a:pPr>
            <a:r>
              <a:rPr lang="ru-RU" b="1" dirty="0" smtClean="0">
                <a:solidFill>
                  <a:srgbClr val="FF0000"/>
                </a:solidFill>
              </a:rPr>
              <a:t>Место регистрации: </a:t>
            </a:r>
            <a:r>
              <a:rPr lang="ru-RU" dirty="0" smtClean="0">
                <a:solidFill>
                  <a:prstClr val="black"/>
                </a:solidFill>
              </a:rPr>
              <a:t>образовательная организация, в которой обучающийся осваивает образовательную программу основного общего образования.</a:t>
            </a:r>
          </a:p>
          <a:p>
            <a:pPr marL="0" lvl="0" indent="0" algn="just">
              <a:buNone/>
            </a:pPr>
            <a:r>
              <a:rPr lang="ru-RU" b="1" dirty="0" smtClean="0">
                <a:solidFill>
                  <a:srgbClr val="FF0000"/>
                </a:solidFill>
              </a:rPr>
              <a:t>Срок регистрации на основной этап: </a:t>
            </a:r>
            <a:r>
              <a:rPr lang="ru-RU" b="1" u="sng" dirty="0" smtClean="0">
                <a:solidFill>
                  <a:srgbClr val="FF0000"/>
                </a:solidFill>
              </a:rPr>
              <a:t>до 1 марта 2017 года.</a:t>
            </a:r>
          </a:p>
          <a:p>
            <a:pPr marL="0" lvl="0" indent="0" algn="just">
              <a:buNone/>
            </a:pPr>
            <a:r>
              <a:rPr lang="ru-RU" dirty="0" smtClean="0">
                <a:solidFill>
                  <a:prstClr val="black"/>
                </a:solidFill>
              </a:rPr>
              <a:t>В заявлении указываются:</a:t>
            </a:r>
          </a:p>
          <a:p>
            <a:pPr lvl="0" algn="just"/>
            <a:r>
              <a:rPr lang="ru-RU" dirty="0" smtClean="0">
                <a:solidFill>
                  <a:prstClr val="black"/>
                </a:solidFill>
              </a:rPr>
              <a:t>Ф.И.О. обучающегося, дата рождения, паспортные данные;</a:t>
            </a:r>
          </a:p>
          <a:p>
            <a:pPr lvl="0" algn="just"/>
            <a:r>
              <a:rPr lang="ru-RU" dirty="0" smtClean="0">
                <a:solidFill>
                  <a:prstClr val="black"/>
                </a:solidFill>
              </a:rPr>
              <a:t>предметы для прохождения ГИА;</a:t>
            </a:r>
          </a:p>
          <a:p>
            <a:pPr lvl="0" algn="just"/>
            <a:r>
              <a:rPr lang="ru-RU" dirty="0" smtClean="0">
                <a:solidFill>
                  <a:prstClr val="black"/>
                </a:solidFill>
              </a:rPr>
              <a:t>форма ГИА;</a:t>
            </a:r>
          </a:p>
          <a:p>
            <a:pPr lvl="0" algn="just"/>
            <a:r>
              <a:rPr lang="ru-RU" dirty="0" smtClean="0">
                <a:solidFill>
                  <a:prstClr val="black"/>
                </a:solidFill>
              </a:rPr>
              <a:t>язык, на котором ученик планирует сдавать экзамены.</a:t>
            </a:r>
          </a:p>
          <a:p>
            <a:pPr marL="0" lvl="0" indent="0" algn="just">
              <a:buNone/>
            </a:pPr>
            <a:r>
              <a:rPr lang="ru-RU" dirty="0" smtClean="0">
                <a:solidFill>
                  <a:prstClr val="black"/>
                </a:solidFill>
              </a:rPr>
              <a:t>Также отмечается (по необходимости):</a:t>
            </a:r>
          </a:p>
          <a:p>
            <a:pPr lvl="0" algn="just"/>
            <a:r>
              <a:rPr lang="ru-RU" dirty="0" smtClean="0">
                <a:solidFill>
                  <a:prstClr val="black"/>
                </a:solidFill>
              </a:rPr>
              <a:t>досрочное прохождение ГИА;</a:t>
            </a:r>
          </a:p>
          <a:p>
            <a:pPr lvl="0" algn="just"/>
            <a:r>
              <a:rPr lang="ru-RU" dirty="0" smtClean="0">
                <a:solidFill>
                  <a:prstClr val="black"/>
                </a:solidFill>
              </a:rPr>
              <a:t>увеличение продолжительности ОГЭ на 1,5 часа;</a:t>
            </a:r>
          </a:p>
          <a:p>
            <a:pPr lvl="0" algn="just"/>
            <a:r>
              <a:rPr lang="ru-RU" dirty="0" smtClean="0">
                <a:solidFill>
                  <a:prstClr val="black"/>
                </a:solidFill>
              </a:rPr>
              <a:t>организация питания для проведения необходимых медико-профилактических процедур.</a:t>
            </a:r>
          </a:p>
          <a:p>
            <a:pPr marL="0" lvl="0" indent="0" algn="just">
              <a:buNone/>
            </a:pPr>
            <a:r>
              <a:rPr lang="ru-RU" b="1" dirty="0" smtClean="0">
                <a:solidFill>
                  <a:prstClr val="black"/>
                </a:solidFill>
              </a:rPr>
              <a:t>К заявлению прилагаются согласие участника экзамена и родителя/законного представителя на обработку персональных данных.</a:t>
            </a:r>
          </a:p>
          <a:p>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04664"/>
            <a:ext cx="8496944" cy="5400600"/>
          </a:xfrm>
        </p:spPr>
        <p:txBody>
          <a:bodyPr>
            <a:normAutofit fontScale="90000"/>
          </a:bodyPr>
          <a:lstStyle/>
          <a:p>
            <a:pPr>
              <a:lnSpc>
                <a:spcPct val="150000"/>
              </a:lnSpc>
            </a:pPr>
            <a:r>
              <a:rPr lang="ru-RU" sz="3200" b="1" dirty="0" smtClean="0"/>
              <a:t>	</a:t>
            </a:r>
            <a:r>
              <a:rPr lang="ru-RU" sz="2700" b="1" dirty="0" smtClean="0"/>
              <a:t>Учащиеся не позднее 1 марта текущего года подают в школу заявление о форме и количестве сдачи экзаменов с указанием общеобразовательных предметов. </a:t>
            </a:r>
            <a:br>
              <a:rPr lang="ru-RU" sz="2700" b="1" dirty="0" smtClean="0"/>
            </a:br>
            <a:r>
              <a:rPr lang="ru-RU" sz="2700" b="1" dirty="0" smtClean="0"/>
              <a:t>	Родители </a:t>
            </a:r>
            <a:r>
              <a:rPr lang="ru-RU" sz="2700" b="1" dirty="0" smtClean="0"/>
              <a:t> (</a:t>
            </a:r>
            <a:r>
              <a:rPr lang="ru-RU" sz="2700" b="1" dirty="0" smtClean="0"/>
              <a:t>законные представители) учащихся заверяют выбор своих детей.</a:t>
            </a:r>
            <a:br>
              <a:rPr lang="ru-RU" sz="2700" b="1" dirty="0" smtClean="0"/>
            </a:br>
            <a:r>
              <a:rPr lang="ru-RU" sz="2700" b="1" dirty="0" smtClean="0"/>
              <a:t>	Также </a:t>
            </a:r>
            <a:r>
              <a:rPr lang="ru-RU" sz="2700" b="1" dirty="0" smtClean="0"/>
              <a:t>родители </a:t>
            </a:r>
            <a:r>
              <a:rPr lang="ru-RU" sz="2700" b="1" dirty="0" smtClean="0"/>
              <a:t>(законные представители) дают согласие на обработку персональных данных своих детей.</a:t>
            </a:r>
            <a:endParaRPr lang="ru-RU" sz="2700" dirty="0"/>
          </a:p>
        </p:txBody>
      </p:sp>
    </p:spTree>
  </p:cSld>
  <p:clrMapOvr>
    <a:masterClrMapping/>
  </p:clrMapOvr>
  <p:transition>
    <p:pull dir="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2814</TotalTime>
  <Words>980</Words>
  <Application>Microsoft Office PowerPoint</Application>
  <PresentationFormat>Экран (4:3)</PresentationFormat>
  <Paragraphs>152</Paragraphs>
  <Slides>23</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Эркер</vt:lpstr>
      <vt:lpstr>Государственная итоговая аттестация учащихся  9-х классов в 2017 году  (основной государственный экзамен) </vt:lpstr>
      <vt:lpstr>Слайд 2</vt:lpstr>
      <vt:lpstr>       Государственная итоговая аттестация, завершающая освоение учащимися основных образовательных программ основного общего образования, является обязательной.          Для обучающихся школ ГИА проводится   - в форме основного государственного экзамена (ОГЭ) с использованием контрольных измерительных материалов (КИМ);  - в форме письменных и устных экзаменов с использованием текстов, тем, заданий, билетов (государственный выпускной экзамен, ГВЭ) – для детей-инвалидов, детей с ограниченными возможностями здоровья.</vt:lpstr>
      <vt:lpstr> К государственной (итоговой) аттестации допускаются учащиеся 9-х классов, освоившие образовательные программы основного общего образования и имеющие положительные годовые отметки по всем предметам учебного плана школы.</vt:lpstr>
      <vt:lpstr>Количество экзаменов в 9-х классах в 2017 году</vt:lpstr>
      <vt:lpstr>Предметы по выбору</vt:lpstr>
      <vt:lpstr>Расписание проведения ГИА в 2017 году  Основной период (проект)</vt:lpstr>
      <vt:lpstr>Место и сроки регистрации на ГИА </vt:lpstr>
      <vt:lpstr> Учащиеся не позднее 1 марта текущего года подают в школу заявление о форме и количестве сдачи экзаменов с указанием общеобразовательных предметов.   Родители  (законные представители) учащихся заверяют выбор своих детей.  Также родители (законные представители) дают согласие на обработку персональных данных своих детей.</vt:lpstr>
      <vt:lpstr> </vt:lpstr>
      <vt:lpstr>Согласие на обработку персональных данных</vt:lpstr>
      <vt:lpstr>               Повторная государственная итоговая аттестация учащихся 9-х классов проводится в случае, если ученик получил на экзаменах не более двух неудовлетворительных отметок по любым из четырёх  ОГЭ или не явился на экзамен по уважительным причинам (болезнь или иные причины, подтверждённые документально).           Если учащийся сдает на  «2»  3 или 4 ОГЭ  или  при повторном ОГЭ не подтверждает свои знания, то право сдать ОГЭ  ему  будет  предоставлено  в дополнительный  период (сентябрь 2017 года).           Обучающиеся, удаленные с экзамена за нарушение установленного порядка проведения ГИА, или результаты которых были аннулированы государственной экзаменационной комиссией за нарушение ими установленного порядка проведения ГИА, повторно к сдаче экзаменов в текущем учебном году по соответствующим учебным предметам не допускаются.  </vt:lpstr>
      <vt:lpstr>Слайд 13</vt:lpstr>
      <vt:lpstr>Слайд 14</vt:lpstr>
      <vt:lpstr>Проверка экзаменационных работ участников ОГЭ и их оценивание</vt:lpstr>
      <vt:lpstr>Примерная шкала баллов и оценок по русскому языку</vt:lpstr>
      <vt:lpstr>Примерная шкала баллов и оценок по математике</vt:lpstr>
      <vt:lpstr>Математика</vt:lpstr>
      <vt:lpstr> Выпускник 9-го класса имеет право в случае несогласия с выставленными баллами в 2-дневный срок после официального оглашения результатов экзамена подать апелляцию в письменной форме в конфликтную комиссию, созданную республиканским органом управления образованием, ознакомиться со своей письменной работой, проверенной экзаменационной комиссией.</vt:lpstr>
      <vt:lpstr>Слайд 20</vt:lpstr>
      <vt:lpstr>Полезные ссылки</vt:lpstr>
      <vt:lpstr>Слайд 22</vt:lpstr>
      <vt:lpstr>Слайд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Государственная итоговая аттестация учащихся  9-х классов в 2012 году</dc:title>
  <dc:creator>Светлана</dc:creator>
  <cp:lastModifiedBy>Светлана</cp:lastModifiedBy>
  <cp:revision>208</cp:revision>
  <dcterms:created xsi:type="dcterms:W3CDTF">2012-02-10T04:43:05Z</dcterms:created>
  <dcterms:modified xsi:type="dcterms:W3CDTF">2017-02-02T14:42:53Z</dcterms:modified>
</cp:coreProperties>
</file>